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0" r:id="rId2"/>
    <p:sldId id="786" r:id="rId3"/>
    <p:sldId id="795" r:id="rId4"/>
    <p:sldId id="796" r:id="rId5"/>
    <p:sldId id="794" r:id="rId6"/>
    <p:sldId id="801" r:id="rId7"/>
    <p:sldId id="446" r:id="rId8"/>
    <p:sldId id="777" r:id="rId9"/>
    <p:sldId id="787" r:id="rId10"/>
    <p:sldId id="806" r:id="rId11"/>
    <p:sldId id="807" r:id="rId12"/>
    <p:sldId id="261" r:id="rId13"/>
    <p:sldId id="782" r:id="rId14"/>
    <p:sldId id="802" r:id="rId15"/>
    <p:sldId id="778" r:id="rId16"/>
    <p:sldId id="779" r:id="rId17"/>
    <p:sldId id="780" r:id="rId18"/>
    <p:sldId id="781" r:id="rId19"/>
    <p:sldId id="803" r:id="rId20"/>
    <p:sldId id="804" r:id="rId21"/>
    <p:sldId id="805" r:id="rId22"/>
    <p:sldId id="799" r:id="rId23"/>
    <p:sldId id="800" r:id="rId24"/>
    <p:sldId id="793" r:id="rId25"/>
    <p:sldId id="792" r:id="rId26"/>
    <p:sldId id="790" r:id="rId27"/>
    <p:sldId id="791" r:id="rId28"/>
    <p:sldId id="760" r:id="rId29"/>
    <p:sldId id="761" r:id="rId30"/>
    <p:sldId id="762" r:id="rId31"/>
    <p:sldId id="759" r:id="rId32"/>
    <p:sldId id="763" r:id="rId33"/>
    <p:sldId id="764" r:id="rId34"/>
    <p:sldId id="775" r:id="rId35"/>
    <p:sldId id="296" r:id="rId36"/>
    <p:sldId id="299" r:id="rId37"/>
    <p:sldId id="757" r:id="rId38"/>
    <p:sldId id="768" r:id="rId39"/>
    <p:sldId id="769" r:id="rId40"/>
    <p:sldId id="770" r:id="rId41"/>
    <p:sldId id="287" r:id="rId42"/>
    <p:sldId id="771" r:id="rId43"/>
    <p:sldId id="772" r:id="rId44"/>
    <p:sldId id="773" r:id="rId45"/>
    <p:sldId id="785" r:id="rId46"/>
    <p:sldId id="301" r:id="rId47"/>
    <p:sldId id="798" r:id="rId48"/>
    <p:sldId id="765" r:id="rId49"/>
    <p:sldId id="774" r:id="rId50"/>
    <p:sldId id="808" r:id="rId51"/>
  </p:sldIdLst>
  <p:sldSz cx="12192000" cy="6858000"/>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C2282D-AFBA-4087-B266-7CAE43DC3094}" v="131" dt="2024-11-12T22:15:04.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2298" y="10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622F1-511B-4D4F-93A5-71603C8C94BE}" type="datetimeFigureOut">
              <a:rPr lang="es-DO" smtClean="0"/>
              <a:t>12/11/2024</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88958-346B-4993-AAA7-AA2823E04BAD}" type="slidenum">
              <a:rPr lang="es-DO" smtClean="0"/>
              <a:t>‹Nº›</a:t>
            </a:fld>
            <a:endParaRPr lang="es-DO"/>
          </a:p>
        </p:txBody>
      </p:sp>
    </p:spTree>
    <p:extLst>
      <p:ext uri="{BB962C8B-B14F-4D97-AF65-F5344CB8AC3E}">
        <p14:creationId xmlns:p14="http://schemas.microsoft.com/office/powerpoint/2010/main" val="21287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2</a:t>
            </a:fld>
            <a:endParaRPr lang="es-DO" dirty="0"/>
          </a:p>
        </p:txBody>
      </p:sp>
    </p:spTree>
    <p:extLst>
      <p:ext uri="{BB962C8B-B14F-4D97-AF65-F5344CB8AC3E}">
        <p14:creationId xmlns:p14="http://schemas.microsoft.com/office/powerpoint/2010/main" val="1507861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C63C-2D56-04CA-93C8-86DC373DD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5E874-8D3A-B77B-9CA1-478FEE2D5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0FB90A-1119-8D7C-2EA6-6731484EDD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35B8D8-1571-4DFF-645C-36F9C50F7953}"/>
              </a:ext>
            </a:extLst>
          </p:cNvPr>
          <p:cNvSpPr>
            <a:spLocks noGrp="1"/>
          </p:cNvSpPr>
          <p:nvPr>
            <p:ph type="sldNum" sz="quarter" idx="5"/>
          </p:nvPr>
        </p:nvSpPr>
        <p:spPr/>
        <p:txBody>
          <a:bodyPr/>
          <a:lstStyle/>
          <a:p>
            <a:fld id="{68C869A2-6772-41C5-BF0C-2D0A24602FE5}" type="slidenum">
              <a:rPr lang="es-DO" smtClean="0"/>
              <a:t>17</a:t>
            </a:fld>
            <a:endParaRPr lang="es-DO"/>
          </a:p>
        </p:txBody>
      </p:sp>
    </p:spTree>
    <p:extLst>
      <p:ext uri="{BB962C8B-B14F-4D97-AF65-F5344CB8AC3E}">
        <p14:creationId xmlns:p14="http://schemas.microsoft.com/office/powerpoint/2010/main" val="137172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1D36-C212-F51B-66A0-908490B76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1C302-5A0B-7D5D-B9D3-84FCDEBA1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DBAE7-0A4B-7F76-9914-BFB339FDA15E}"/>
              </a:ext>
            </a:extLst>
          </p:cNvPr>
          <p:cNvSpPr>
            <a:spLocks noGrp="1"/>
          </p:cNvSpPr>
          <p:nvPr>
            <p:ph type="body" idx="1"/>
          </p:nvPr>
        </p:nvSpPr>
        <p:spPr/>
        <p:txBody>
          <a:bodyPr/>
          <a:lstStyle/>
          <a:p>
            <a:endParaRPr lang="es-DO" dirty="0"/>
          </a:p>
        </p:txBody>
      </p:sp>
      <p:sp>
        <p:nvSpPr>
          <p:cNvPr id="4" name="Slide Number Placeholder 3">
            <a:extLst>
              <a:ext uri="{FF2B5EF4-FFF2-40B4-BE49-F238E27FC236}">
                <a16:creationId xmlns:a16="http://schemas.microsoft.com/office/drawing/2014/main" id="{D395E78C-FCF5-9102-A75C-B04431EB6793}"/>
              </a:ext>
            </a:extLst>
          </p:cNvPr>
          <p:cNvSpPr>
            <a:spLocks noGrp="1"/>
          </p:cNvSpPr>
          <p:nvPr>
            <p:ph type="sldNum" sz="quarter" idx="5"/>
          </p:nvPr>
        </p:nvSpPr>
        <p:spPr/>
        <p:txBody>
          <a:bodyPr/>
          <a:lstStyle/>
          <a:p>
            <a:fld id="{68C869A2-6772-41C5-BF0C-2D0A24602FE5}" type="slidenum">
              <a:rPr lang="es-DO" smtClean="0"/>
              <a:t>24</a:t>
            </a:fld>
            <a:endParaRPr lang="es-DO" dirty="0"/>
          </a:p>
        </p:txBody>
      </p:sp>
    </p:spTree>
    <p:extLst>
      <p:ext uri="{BB962C8B-B14F-4D97-AF65-F5344CB8AC3E}">
        <p14:creationId xmlns:p14="http://schemas.microsoft.com/office/powerpoint/2010/main" val="231594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6533-1ABB-6B37-5F75-020E1C007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6AE40-A362-DEEF-C5F8-25373C49A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D12A8-684C-800F-4052-F64575DE6E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85BAE7-7CE3-A0C2-CDED-E3B7AA19EECD}"/>
              </a:ext>
            </a:extLst>
          </p:cNvPr>
          <p:cNvSpPr>
            <a:spLocks noGrp="1"/>
          </p:cNvSpPr>
          <p:nvPr>
            <p:ph type="sldNum" sz="quarter" idx="5"/>
          </p:nvPr>
        </p:nvSpPr>
        <p:spPr/>
        <p:txBody>
          <a:bodyPr/>
          <a:lstStyle/>
          <a:p>
            <a:fld id="{68C869A2-6772-41C5-BF0C-2D0A24602FE5}" type="slidenum">
              <a:rPr lang="es-DO" smtClean="0"/>
              <a:t>25</a:t>
            </a:fld>
            <a:endParaRPr lang="es-DO"/>
          </a:p>
        </p:txBody>
      </p:sp>
    </p:spTree>
    <p:extLst>
      <p:ext uri="{BB962C8B-B14F-4D97-AF65-F5344CB8AC3E}">
        <p14:creationId xmlns:p14="http://schemas.microsoft.com/office/powerpoint/2010/main" val="4183271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C869A2-6772-41C5-BF0C-2D0A24602FE5}" type="slidenum">
              <a:rPr lang="es-DO" smtClean="0"/>
              <a:t>26</a:t>
            </a:fld>
            <a:endParaRPr lang="es-DO"/>
          </a:p>
        </p:txBody>
      </p:sp>
    </p:spTree>
    <p:extLst>
      <p:ext uri="{BB962C8B-B14F-4D97-AF65-F5344CB8AC3E}">
        <p14:creationId xmlns:p14="http://schemas.microsoft.com/office/powerpoint/2010/main" val="321384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9E42B-0559-DD49-C292-6E9AC98BE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AF30C-893C-EA41-A786-80E53167B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BB7EF-2C52-5CE6-E0AA-92699A9B83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D7B1A0-6096-9BC5-4F38-03C956D45573}"/>
              </a:ext>
            </a:extLst>
          </p:cNvPr>
          <p:cNvSpPr>
            <a:spLocks noGrp="1"/>
          </p:cNvSpPr>
          <p:nvPr>
            <p:ph type="sldNum" sz="quarter" idx="5"/>
          </p:nvPr>
        </p:nvSpPr>
        <p:spPr/>
        <p:txBody>
          <a:bodyPr/>
          <a:lstStyle/>
          <a:p>
            <a:fld id="{68C869A2-6772-41C5-BF0C-2D0A24602FE5}" type="slidenum">
              <a:rPr lang="es-DO" smtClean="0"/>
              <a:t>27</a:t>
            </a:fld>
            <a:endParaRPr lang="es-DO"/>
          </a:p>
        </p:txBody>
      </p:sp>
    </p:spTree>
    <p:extLst>
      <p:ext uri="{BB962C8B-B14F-4D97-AF65-F5344CB8AC3E}">
        <p14:creationId xmlns:p14="http://schemas.microsoft.com/office/powerpoint/2010/main" val="302158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28</a:t>
            </a:fld>
            <a:endParaRPr lang="es-DO" dirty="0"/>
          </a:p>
        </p:txBody>
      </p:sp>
    </p:spTree>
    <p:extLst>
      <p:ext uri="{BB962C8B-B14F-4D97-AF65-F5344CB8AC3E}">
        <p14:creationId xmlns:p14="http://schemas.microsoft.com/office/powerpoint/2010/main" val="89326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29</a:t>
            </a:fld>
            <a:endParaRPr lang="es-DO" dirty="0"/>
          </a:p>
        </p:txBody>
      </p:sp>
    </p:spTree>
    <p:extLst>
      <p:ext uri="{BB962C8B-B14F-4D97-AF65-F5344CB8AC3E}">
        <p14:creationId xmlns:p14="http://schemas.microsoft.com/office/powerpoint/2010/main" val="532472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30</a:t>
            </a:fld>
            <a:endParaRPr lang="es-DO" dirty="0"/>
          </a:p>
        </p:txBody>
      </p:sp>
    </p:spTree>
    <p:extLst>
      <p:ext uri="{BB962C8B-B14F-4D97-AF65-F5344CB8AC3E}">
        <p14:creationId xmlns:p14="http://schemas.microsoft.com/office/powerpoint/2010/main" val="2588581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31</a:t>
            </a:fld>
            <a:endParaRPr lang="es-DO" dirty="0"/>
          </a:p>
        </p:txBody>
      </p:sp>
    </p:spTree>
    <p:extLst>
      <p:ext uri="{BB962C8B-B14F-4D97-AF65-F5344CB8AC3E}">
        <p14:creationId xmlns:p14="http://schemas.microsoft.com/office/powerpoint/2010/main" val="3177980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32</a:t>
            </a:fld>
            <a:endParaRPr lang="es-DO" dirty="0"/>
          </a:p>
        </p:txBody>
      </p:sp>
    </p:spTree>
    <p:extLst>
      <p:ext uri="{BB962C8B-B14F-4D97-AF65-F5344CB8AC3E}">
        <p14:creationId xmlns:p14="http://schemas.microsoft.com/office/powerpoint/2010/main" val="1559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09230-DB00-93D8-0BA2-316206109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52EDE-3953-16A4-E741-C941FF7D8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17973-114E-8B15-7C0E-7121F04C44F6}"/>
              </a:ext>
            </a:extLst>
          </p:cNvPr>
          <p:cNvSpPr>
            <a:spLocks noGrp="1"/>
          </p:cNvSpPr>
          <p:nvPr>
            <p:ph type="body" idx="1"/>
          </p:nvPr>
        </p:nvSpPr>
        <p:spPr/>
        <p:txBody>
          <a:bodyPr/>
          <a:lstStyle/>
          <a:p>
            <a:endParaRPr lang="es-DO" dirty="0"/>
          </a:p>
        </p:txBody>
      </p:sp>
      <p:sp>
        <p:nvSpPr>
          <p:cNvPr id="4" name="Slide Number Placeholder 3">
            <a:extLst>
              <a:ext uri="{FF2B5EF4-FFF2-40B4-BE49-F238E27FC236}">
                <a16:creationId xmlns:a16="http://schemas.microsoft.com/office/drawing/2014/main" id="{CAFEFB93-9DA8-9C7F-3EA0-0C74994B0F6D}"/>
              </a:ext>
            </a:extLst>
          </p:cNvPr>
          <p:cNvSpPr>
            <a:spLocks noGrp="1"/>
          </p:cNvSpPr>
          <p:nvPr>
            <p:ph type="sldNum" sz="quarter" idx="5"/>
          </p:nvPr>
        </p:nvSpPr>
        <p:spPr/>
        <p:txBody>
          <a:bodyPr/>
          <a:lstStyle/>
          <a:p>
            <a:fld id="{68C869A2-6772-41C5-BF0C-2D0A24602FE5}" type="slidenum">
              <a:rPr lang="es-DO" smtClean="0"/>
              <a:t>3</a:t>
            </a:fld>
            <a:endParaRPr lang="es-DO" dirty="0"/>
          </a:p>
        </p:txBody>
      </p:sp>
    </p:spTree>
    <p:extLst>
      <p:ext uri="{BB962C8B-B14F-4D97-AF65-F5344CB8AC3E}">
        <p14:creationId xmlns:p14="http://schemas.microsoft.com/office/powerpoint/2010/main" val="1283639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33</a:t>
            </a:fld>
            <a:endParaRPr lang="es-DO" dirty="0"/>
          </a:p>
        </p:txBody>
      </p:sp>
    </p:spTree>
    <p:extLst>
      <p:ext uri="{BB962C8B-B14F-4D97-AF65-F5344CB8AC3E}">
        <p14:creationId xmlns:p14="http://schemas.microsoft.com/office/powerpoint/2010/main" val="2184713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34</a:t>
            </a:fld>
            <a:endParaRPr lang="es-DO" dirty="0"/>
          </a:p>
        </p:txBody>
      </p:sp>
    </p:spTree>
    <p:extLst>
      <p:ext uri="{BB962C8B-B14F-4D97-AF65-F5344CB8AC3E}">
        <p14:creationId xmlns:p14="http://schemas.microsoft.com/office/powerpoint/2010/main" val="3256532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35</a:t>
            </a:fld>
            <a:endParaRPr lang="es-DO" dirty="0"/>
          </a:p>
        </p:txBody>
      </p:sp>
    </p:spTree>
    <p:extLst>
      <p:ext uri="{BB962C8B-B14F-4D97-AF65-F5344CB8AC3E}">
        <p14:creationId xmlns:p14="http://schemas.microsoft.com/office/powerpoint/2010/main" val="1206956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36</a:t>
            </a:fld>
            <a:endParaRPr lang="es-DO" dirty="0"/>
          </a:p>
        </p:txBody>
      </p:sp>
    </p:spTree>
    <p:extLst>
      <p:ext uri="{BB962C8B-B14F-4D97-AF65-F5344CB8AC3E}">
        <p14:creationId xmlns:p14="http://schemas.microsoft.com/office/powerpoint/2010/main" val="375249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37</a:t>
            </a:fld>
            <a:endParaRPr lang="es-DO" dirty="0"/>
          </a:p>
        </p:txBody>
      </p:sp>
    </p:spTree>
    <p:extLst>
      <p:ext uri="{BB962C8B-B14F-4D97-AF65-F5344CB8AC3E}">
        <p14:creationId xmlns:p14="http://schemas.microsoft.com/office/powerpoint/2010/main" val="43204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38</a:t>
            </a:fld>
            <a:endParaRPr lang="es-DO" dirty="0"/>
          </a:p>
        </p:txBody>
      </p:sp>
    </p:spTree>
    <p:extLst>
      <p:ext uri="{BB962C8B-B14F-4D97-AF65-F5344CB8AC3E}">
        <p14:creationId xmlns:p14="http://schemas.microsoft.com/office/powerpoint/2010/main" val="114687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39</a:t>
            </a:fld>
            <a:endParaRPr lang="es-DO" dirty="0"/>
          </a:p>
        </p:txBody>
      </p:sp>
    </p:spTree>
    <p:extLst>
      <p:ext uri="{BB962C8B-B14F-4D97-AF65-F5344CB8AC3E}">
        <p14:creationId xmlns:p14="http://schemas.microsoft.com/office/powerpoint/2010/main" val="831143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40</a:t>
            </a:fld>
            <a:endParaRPr lang="es-DO" dirty="0"/>
          </a:p>
        </p:txBody>
      </p:sp>
    </p:spTree>
    <p:extLst>
      <p:ext uri="{BB962C8B-B14F-4D97-AF65-F5344CB8AC3E}">
        <p14:creationId xmlns:p14="http://schemas.microsoft.com/office/powerpoint/2010/main" val="615126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42</a:t>
            </a:fld>
            <a:endParaRPr lang="es-DO" dirty="0"/>
          </a:p>
        </p:txBody>
      </p:sp>
    </p:spTree>
    <p:extLst>
      <p:ext uri="{BB962C8B-B14F-4D97-AF65-F5344CB8AC3E}">
        <p14:creationId xmlns:p14="http://schemas.microsoft.com/office/powerpoint/2010/main" val="1210526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43</a:t>
            </a:fld>
            <a:endParaRPr lang="es-DO" dirty="0"/>
          </a:p>
        </p:txBody>
      </p:sp>
    </p:spTree>
    <p:extLst>
      <p:ext uri="{BB962C8B-B14F-4D97-AF65-F5344CB8AC3E}">
        <p14:creationId xmlns:p14="http://schemas.microsoft.com/office/powerpoint/2010/main" val="343811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189E9-C44F-8B8F-26F4-2F29538A3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EF021-6053-5173-CCE5-78FF062B8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03DF9-336C-FCE2-E7DF-C6F536DFC3A2}"/>
              </a:ext>
            </a:extLst>
          </p:cNvPr>
          <p:cNvSpPr>
            <a:spLocks noGrp="1"/>
          </p:cNvSpPr>
          <p:nvPr>
            <p:ph type="body" idx="1"/>
          </p:nvPr>
        </p:nvSpPr>
        <p:spPr/>
        <p:txBody>
          <a:bodyPr/>
          <a:lstStyle/>
          <a:p>
            <a:endParaRPr lang="es-DO" dirty="0"/>
          </a:p>
        </p:txBody>
      </p:sp>
      <p:sp>
        <p:nvSpPr>
          <p:cNvPr id="4" name="Slide Number Placeholder 3">
            <a:extLst>
              <a:ext uri="{FF2B5EF4-FFF2-40B4-BE49-F238E27FC236}">
                <a16:creationId xmlns:a16="http://schemas.microsoft.com/office/drawing/2014/main" id="{3E633DD9-9489-F560-7FB1-BDF5FA385DF3}"/>
              </a:ext>
            </a:extLst>
          </p:cNvPr>
          <p:cNvSpPr>
            <a:spLocks noGrp="1"/>
          </p:cNvSpPr>
          <p:nvPr>
            <p:ph type="sldNum" sz="quarter" idx="5"/>
          </p:nvPr>
        </p:nvSpPr>
        <p:spPr/>
        <p:txBody>
          <a:bodyPr/>
          <a:lstStyle/>
          <a:p>
            <a:fld id="{68C869A2-6772-41C5-BF0C-2D0A24602FE5}" type="slidenum">
              <a:rPr lang="es-DO" smtClean="0"/>
              <a:t>4</a:t>
            </a:fld>
            <a:endParaRPr lang="es-DO" dirty="0"/>
          </a:p>
        </p:txBody>
      </p:sp>
    </p:spTree>
    <p:extLst>
      <p:ext uri="{BB962C8B-B14F-4D97-AF65-F5344CB8AC3E}">
        <p14:creationId xmlns:p14="http://schemas.microsoft.com/office/powerpoint/2010/main" val="2783485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5"/>
          </p:nvPr>
        </p:nvSpPr>
        <p:spPr/>
        <p:txBody>
          <a:bodyPr/>
          <a:lstStyle/>
          <a:p>
            <a:fld id="{68C869A2-6772-41C5-BF0C-2D0A24602FE5}" type="slidenum">
              <a:rPr lang="es-DO" smtClean="0"/>
              <a:t>44</a:t>
            </a:fld>
            <a:endParaRPr lang="es-DO" dirty="0"/>
          </a:p>
        </p:txBody>
      </p:sp>
    </p:spTree>
    <p:extLst>
      <p:ext uri="{BB962C8B-B14F-4D97-AF65-F5344CB8AC3E}">
        <p14:creationId xmlns:p14="http://schemas.microsoft.com/office/powerpoint/2010/main" val="333538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24BD-19AC-8A10-28DE-5432CC410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7B419-25DE-D0AF-05EC-70454D72E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09915-08A2-8929-1051-83633005FD11}"/>
              </a:ext>
            </a:extLst>
          </p:cNvPr>
          <p:cNvSpPr>
            <a:spLocks noGrp="1"/>
          </p:cNvSpPr>
          <p:nvPr>
            <p:ph type="body" idx="1"/>
          </p:nvPr>
        </p:nvSpPr>
        <p:spPr/>
        <p:txBody>
          <a:bodyPr/>
          <a:lstStyle/>
          <a:p>
            <a:endParaRPr lang="es-DO" dirty="0"/>
          </a:p>
        </p:txBody>
      </p:sp>
      <p:sp>
        <p:nvSpPr>
          <p:cNvPr id="4" name="Slide Number Placeholder 3">
            <a:extLst>
              <a:ext uri="{FF2B5EF4-FFF2-40B4-BE49-F238E27FC236}">
                <a16:creationId xmlns:a16="http://schemas.microsoft.com/office/drawing/2014/main" id="{CED2FBE0-196D-5122-E615-D4634A0A3DD9}"/>
              </a:ext>
            </a:extLst>
          </p:cNvPr>
          <p:cNvSpPr>
            <a:spLocks noGrp="1"/>
          </p:cNvSpPr>
          <p:nvPr>
            <p:ph type="sldNum" sz="quarter" idx="5"/>
          </p:nvPr>
        </p:nvSpPr>
        <p:spPr/>
        <p:txBody>
          <a:bodyPr/>
          <a:lstStyle/>
          <a:p>
            <a:fld id="{68C869A2-6772-41C5-BF0C-2D0A24602FE5}" type="slidenum">
              <a:rPr lang="es-DO" smtClean="0"/>
              <a:t>5</a:t>
            </a:fld>
            <a:endParaRPr lang="es-DO" dirty="0"/>
          </a:p>
        </p:txBody>
      </p:sp>
    </p:spTree>
    <p:extLst>
      <p:ext uri="{BB962C8B-B14F-4D97-AF65-F5344CB8AC3E}">
        <p14:creationId xmlns:p14="http://schemas.microsoft.com/office/powerpoint/2010/main" val="44891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C869A2-6772-41C5-BF0C-2D0A24602FE5}" type="slidenum">
              <a:rPr lang="es-DO" smtClean="0"/>
              <a:t>8</a:t>
            </a:fld>
            <a:endParaRPr lang="es-DO"/>
          </a:p>
        </p:txBody>
      </p:sp>
    </p:spTree>
    <p:extLst>
      <p:ext uri="{BB962C8B-B14F-4D97-AF65-F5344CB8AC3E}">
        <p14:creationId xmlns:p14="http://schemas.microsoft.com/office/powerpoint/2010/main" val="62330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65016-6D15-1EDF-1B90-87693FBB5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7B20E-3224-904F-269E-A83CFB263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88E97-B324-A71C-C1DA-2EAC865FB124}"/>
              </a:ext>
            </a:extLst>
          </p:cNvPr>
          <p:cNvSpPr>
            <a:spLocks noGrp="1"/>
          </p:cNvSpPr>
          <p:nvPr>
            <p:ph type="body" idx="1"/>
          </p:nvPr>
        </p:nvSpPr>
        <p:spPr/>
        <p:txBody>
          <a:bodyPr/>
          <a:lstStyle/>
          <a:p>
            <a:endParaRPr lang="es-DO" dirty="0"/>
          </a:p>
        </p:txBody>
      </p:sp>
      <p:sp>
        <p:nvSpPr>
          <p:cNvPr id="4" name="Slide Number Placeholder 3">
            <a:extLst>
              <a:ext uri="{FF2B5EF4-FFF2-40B4-BE49-F238E27FC236}">
                <a16:creationId xmlns:a16="http://schemas.microsoft.com/office/drawing/2014/main" id="{3F06EF11-0515-ABAD-9060-17A31BF41AC4}"/>
              </a:ext>
            </a:extLst>
          </p:cNvPr>
          <p:cNvSpPr>
            <a:spLocks noGrp="1"/>
          </p:cNvSpPr>
          <p:nvPr>
            <p:ph type="sldNum" sz="quarter" idx="5"/>
          </p:nvPr>
        </p:nvSpPr>
        <p:spPr/>
        <p:txBody>
          <a:bodyPr/>
          <a:lstStyle/>
          <a:p>
            <a:fld id="{68C869A2-6772-41C5-BF0C-2D0A24602FE5}" type="slidenum">
              <a:rPr lang="es-DO" smtClean="0"/>
              <a:t>9</a:t>
            </a:fld>
            <a:endParaRPr lang="es-DO" dirty="0"/>
          </a:p>
        </p:txBody>
      </p:sp>
    </p:spTree>
    <p:extLst>
      <p:ext uri="{BB962C8B-B14F-4D97-AF65-F5344CB8AC3E}">
        <p14:creationId xmlns:p14="http://schemas.microsoft.com/office/powerpoint/2010/main" val="919882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0B0C3-ED56-914C-B1E4-1CE273E0B07C}"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7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C869A2-6772-41C5-BF0C-2D0A24602FE5}" type="slidenum">
              <a:rPr lang="es-DO" smtClean="0"/>
              <a:t>14</a:t>
            </a:fld>
            <a:endParaRPr lang="es-DO"/>
          </a:p>
        </p:txBody>
      </p:sp>
    </p:spTree>
    <p:extLst>
      <p:ext uri="{BB962C8B-B14F-4D97-AF65-F5344CB8AC3E}">
        <p14:creationId xmlns:p14="http://schemas.microsoft.com/office/powerpoint/2010/main" val="3598832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C869A2-6772-41C5-BF0C-2D0A24602FE5}" type="slidenum">
              <a:rPr lang="es-DO" smtClean="0"/>
              <a:t>16</a:t>
            </a:fld>
            <a:endParaRPr lang="es-DO"/>
          </a:p>
        </p:txBody>
      </p:sp>
    </p:spTree>
    <p:extLst>
      <p:ext uri="{BB962C8B-B14F-4D97-AF65-F5344CB8AC3E}">
        <p14:creationId xmlns:p14="http://schemas.microsoft.com/office/powerpoint/2010/main" val="930552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E367E92-8A59-4846-AC93-230034E6CFD1}" type="datetimeFigureOut">
              <a:rPr lang="es-DO" smtClean="0"/>
              <a:t>12/11/2024</a:t>
            </a:fld>
            <a:endParaRPr lang="es-DO"/>
          </a:p>
        </p:txBody>
      </p:sp>
      <p:sp>
        <p:nvSpPr>
          <p:cNvPr id="3" name="Marcador de pie de página 2"/>
          <p:cNvSpPr>
            <a:spLocks noGrp="1"/>
          </p:cNvSpPr>
          <p:nvPr>
            <p:ph type="ftr" sz="quarter" idx="11"/>
          </p:nvPr>
        </p:nvSpPr>
        <p:spPr/>
        <p:txBody>
          <a:bodyPr/>
          <a:lstStyle/>
          <a:p>
            <a:endParaRPr lang="es-DO"/>
          </a:p>
        </p:txBody>
      </p:sp>
      <p:sp>
        <p:nvSpPr>
          <p:cNvPr id="4" name="Marcador de número de diapositiva 3"/>
          <p:cNvSpPr>
            <a:spLocks noGrp="1"/>
          </p:cNvSpPr>
          <p:nvPr>
            <p:ph type="sldNum" sz="quarter" idx="12"/>
          </p:nvPr>
        </p:nvSpPr>
        <p:spPr/>
        <p:txBody>
          <a:bodyPr/>
          <a:lstStyle/>
          <a:p>
            <a:fld id="{08A9E164-F805-4C5D-8469-A54DFF41B659}" type="slidenum">
              <a:rPr lang="es-DO" smtClean="0"/>
              <a:t>‹Nº›</a:t>
            </a:fld>
            <a:endParaRPr lang="es-DO"/>
          </a:p>
        </p:txBody>
      </p:sp>
      <p:pic>
        <p:nvPicPr>
          <p:cNvPr id="5" name="Imagen 3">
            <a:extLst>
              <a:ext uri="{FF2B5EF4-FFF2-40B4-BE49-F238E27FC236}">
                <a16:creationId xmlns:a16="http://schemas.microsoft.com/office/drawing/2014/main" id="{75B286BF-9823-4D50-A09B-32678494F67D}"/>
              </a:ext>
            </a:extLst>
          </p:cNvPr>
          <p:cNvPicPr>
            <a:picLocks noChangeAspect="1"/>
          </p:cNvPicPr>
          <p:nvPr userDrawn="1"/>
        </p:nvPicPr>
        <p:blipFill>
          <a:blip r:embed="rId2"/>
          <a:stretch>
            <a:fillRect/>
          </a:stretch>
        </p:blipFill>
        <p:spPr>
          <a:xfrm>
            <a:off x="181782" y="304067"/>
            <a:ext cx="7480371" cy="2185915"/>
          </a:xfrm>
          <a:prstGeom prst="rect">
            <a:avLst/>
          </a:prstGeom>
        </p:spPr>
      </p:pic>
      <p:pic>
        <p:nvPicPr>
          <p:cNvPr id="6" name="Imagen 2" descr="image002">
            <a:extLst>
              <a:ext uri="{FF2B5EF4-FFF2-40B4-BE49-F238E27FC236}">
                <a16:creationId xmlns:a16="http://schemas.microsoft.com/office/drawing/2014/main" id="{3244EB1D-66F2-44B0-9B09-0347EAD26B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4242" y="5262291"/>
            <a:ext cx="2188535" cy="100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70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12/11/2024</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spTree>
    <p:extLst>
      <p:ext uri="{BB962C8B-B14F-4D97-AF65-F5344CB8AC3E}">
        <p14:creationId xmlns:p14="http://schemas.microsoft.com/office/powerpoint/2010/main" val="311146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D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12/11/2024</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spTree>
    <p:extLst>
      <p:ext uri="{BB962C8B-B14F-4D97-AF65-F5344CB8AC3E}">
        <p14:creationId xmlns:p14="http://schemas.microsoft.com/office/powerpoint/2010/main" val="1715333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
    <p:spTree>
      <p:nvGrpSpPr>
        <p:cNvPr id="1" name=""/>
        <p:cNvGrpSpPr/>
        <p:nvPr/>
      </p:nvGrpSpPr>
      <p:grpSpPr>
        <a:xfrm>
          <a:off x="0" y="0"/>
          <a:ext cx="0" cy="0"/>
          <a:chOff x="0" y="0"/>
          <a:chExt cx="0" cy="0"/>
        </a:xfrm>
      </p:grpSpPr>
      <p:sp>
        <p:nvSpPr>
          <p:cNvPr id="2" name="Title 1"/>
          <p:cNvSpPr>
            <a:spLocks noGrp="1"/>
          </p:cNvSpPr>
          <p:nvPr>
            <p:ph type="title"/>
          </p:nvPr>
        </p:nvSpPr>
        <p:spPr>
          <a:xfrm>
            <a:off x="838200" y="188913"/>
            <a:ext cx="7772400" cy="111918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503363"/>
            <a:ext cx="105140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1051401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104E53-73A6-40AB-9977-12D7ACDECFB5}" type="datetimeFigureOut">
              <a:rPr lang="es-DO" smtClean="0"/>
              <a:t>12/11/2024</a:t>
            </a:fld>
            <a:endParaRPr lang="es-DO" dirty="0"/>
          </a:p>
        </p:txBody>
      </p:sp>
      <p:sp>
        <p:nvSpPr>
          <p:cNvPr id="8" name="Footer Placeholder 7"/>
          <p:cNvSpPr>
            <a:spLocks noGrp="1"/>
          </p:cNvSpPr>
          <p:nvPr>
            <p:ph type="ftr" sz="quarter" idx="11"/>
          </p:nvPr>
        </p:nvSpPr>
        <p:spPr/>
        <p:txBody>
          <a:bodyPr/>
          <a:lstStyle/>
          <a:p>
            <a:endParaRPr lang="es-DO" dirty="0"/>
          </a:p>
        </p:txBody>
      </p:sp>
      <p:sp>
        <p:nvSpPr>
          <p:cNvPr id="9" name="Slide Number Placeholder 8"/>
          <p:cNvSpPr>
            <a:spLocks noGrp="1"/>
          </p:cNvSpPr>
          <p:nvPr>
            <p:ph type="sldNum" sz="quarter" idx="12"/>
          </p:nvPr>
        </p:nvSpPr>
        <p:spPr/>
        <p:txBody>
          <a:bodyPr/>
          <a:lstStyle/>
          <a:p>
            <a:fld id="{987C4563-35E5-48B5-AB26-44F83BDEDCBF}" type="slidenum">
              <a:rPr lang="es-DO" smtClean="0"/>
              <a:t>‹Nº›</a:t>
            </a:fld>
            <a:endParaRPr lang="es-DO" dirty="0"/>
          </a:p>
        </p:txBody>
      </p:sp>
    </p:spTree>
    <p:extLst>
      <p:ext uri="{BB962C8B-B14F-4D97-AF65-F5344CB8AC3E}">
        <p14:creationId xmlns:p14="http://schemas.microsoft.com/office/powerpoint/2010/main" val="184305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D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12/11/2024</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7" name="Imagen 2" descr="image002">
            <a:extLst>
              <a:ext uri="{FF2B5EF4-FFF2-40B4-BE49-F238E27FC236}">
                <a16:creationId xmlns:a16="http://schemas.microsoft.com/office/drawing/2014/main" id="{8BEC078E-0E8F-49E6-A1A6-A62CDF510B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59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12/11/2024</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8" name="Imagen 2" descr="image002">
            <a:extLst>
              <a:ext uri="{FF2B5EF4-FFF2-40B4-BE49-F238E27FC236}">
                <a16:creationId xmlns:a16="http://schemas.microsoft.com/office/drawing/2014/main" id="{40EBEA85-1B89-49A0-B45B-C4FDFD3852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49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D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E367E92-8A59-4846-AC93-230034E6CFD1}" type="datetimeFigureOut">
              <a:rPr lang="es-DO" smtClean="0"/>
              <a:t>12/11/2024</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8" name="Imagen 2" descr="image002">
            <a:extLst>
              <a:ext uri="{FF2B5EF4-FFF2-40B4-BE49-F238E27FC236}">
                <a16:creationId xmlns:a16="http://schemas.microsoft.com/office/drawing/2014/main" id="{0B421127-0E63-432E-AF75-905F37F6EE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74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fecha 4"/>
          <p:cNvSpPr>
            <a:spLocks noGrp="1"/>
          </p:cNvSpPr>
          <p:nvPr>
            <p:ph type="dt" sz="half" idx="10"/>
          </p:nvPr>
        </p:nvSpPr>
        <p:spPr/>
        <p:txBody>
          <a:bodyPr/>
          <a:lstStyle/>
          <a:p>
            <a:fld id="{BE367E92-8A59-4846-AC93-230034E6CFD1}" type="datetimeFigureOut">
              <a:rPr lang="es-DO" smtClean="0"/>
              <a:t>12/11/2024</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B38F40BC-0898-449F-B263-6A91BE090A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92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D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7" name="Marcador de fecha 6"/>
          <p:cNvSpPr>
            <a:spLocks noGrp="1"/>
          </p:cNvSpPr>
          <p:nvPr>
            <p:ph type="dt" sz="half" idx="10"/>
          </p:nvPr>
        </p:nvSpPr>
        <p:spPr/>
        <p:txBody>
          <a:bodyPr/>
          <a:lstStyle/>
          <a:p>
            <a:fld id="{BE367E92-8A59-4846-AC93-230034E6CFD1}" type="datetimeFigureOut">
              <a:rPr lang="es-DO" smtClean="0"/>
              <a:t>12/11/2024</a:t>
            </a:fld>
            <a:endParaRPr lang="es-DO"/>
          </a:p>
        </p:txBody>
      </p:sp>
      <p:sp>
        <p:nvSpPr>
          <p:cNvPr id="8" name="Marcador de pie de página 7"/>
          <p:cNvSpPr>
            <a:spLocks noGrp="1"/>
          </p:cNvSpPr>
          <p:nvPr>
            <p:ph type="ftr" sz="quarter" idx="11"/>
          </p:nvPr>
        </p:nvSpPr>
        <p:spPr/>
        <p:txBody>
          <a:bodyPr/>
          <a:lstStyle/>
          <a:p>
            <a:endParaRPr lang="es-DO"/>
          </a:p>
        </p:txBody>
      </p:sp>
      <p:sp>
        <p:nvSpPr>
          <p:cNvPr id="9" name="Marcador de número de diapositiva 8"/>
          <p:cNvSpPr>
            <a:spLocks noGrp="1"/>
          </p:cNvSpPr>
          <p:nvPr>
            <p:ph type="sldNum" sz="quarter" idx="12"/>
          </p:nvPr>
        </p:nvSpPr>
        <p:spPr/>
        <p:txBody>
          <a:bodyPr/>
          <a:lstStyle/>
          <a:p>
            <a:fld id="{08A9E164-F805-4C5D-8469-A54DFF41B659}" type="slidenum">
              <a:rPr lang="es-DO" smtClean="0"/>
              <a:t>‹Nº›</a:t>
            </a:fld>
            <a:endParaRPr lang="es-DO"/>
          </a:p>
        </p:txBody>
      </p:sp>
      <p:pic>
        <p:nvPicPr>
          <p:cNvPr id="11" name="Imagen 2" descr="image002">
            <a:extLst>
              <a:ext uri="{FF2B5EF4-FFF2-40B4-BE49-F238E27FC236}">
                <a16:creationId xmlns:a16="http://schemas.microsoft.com/office/drawing/2014/main" id="{48A9A6E1-94EF-408A-910D-D4A6FBB0A4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5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fecha 2"/>
          <p:cNvSpPr>
            <a:spLocks noGrp="1"/>
          </p:cNvSpPr>
          <p:nvPr>
            <p:ph type="dt" sz="half" idx="10"/>
          </p:nvPr>
        </p:nvSpPr>
        <p:spPr/>
        <p:txBody>
          <a:bodyPr/>
          <a:lstStyle/>
          <a:p>
            <a:fld id="{BE367E92-8A59-4846-AC93-230034E6CFD1}" type="datetimeFigureOut">
              <a:rPr lang="es-DO" smtClean="0"/>
              <a:t>12/11/2024</a:t>
            </a:fld>
            <a:endParaRPr lang="es-DO"/>
          </a:p>
        </p:txBody>
      </p:sp>
      <p:sp>
        <p:nvSpPr>
          <p:cNvPr id="4" name="Marcador de pie de página 3"/>
          <p:cNvSpPr>
            <a:spLocks noGrp="1"/>
          </p:cNvSpPr>
          <p:nvPr>
            <p:ph type="ftr" sz="quarter" idx="11"/>
          </p:nvPr>
        </p:nvSpPr>
        <p:spPr/>
        <p:txBody>
          <a:bodyPr/>
          <a:lstStyle/>
          <a:p>
            <a:endParaRPr lang="es-DO"/>
          </a:p>
        </p:txBody>
      </p:sp>
      <p:sp>
        <p:nvSpPr>
          <p:cNvPr id="5" name="Marcador de número de diapositiva 4"/>
          <p:cNvSpPr>
            <a:spLocks noGrp="1"/>
          </p:cNvSpPr>
          <p:nvPr>
            <p:ph type="sldNum" sz="quarter" idx="12"/>
          </p:nvPr>
        </p:nvSpPr>
        <p:spPr/>
        <p:txBody>
          <a:bodyPr/>
          <a:lstStyle/>
          <a:p>
            <a:fld id="{08A9E164-F805-4C5D-8469-A54DFF41B659}" type="slidenum">
              <a:rPr lang="es-DO" smtClean="0"/>
              <a:t>‹Nº›</a:t>
            </a:fld>
            <a:endParaRPr lang="es-DO"/>
          </a:p>
        </p:txBody>
      </p:sp>
      <p:pic>
        <p:nvPicPr>
          <p:cNvPr id="7" name="Imagen 2" descr="image002">
            <a:extLst>
              <a:ext uri="{FF2B5EF4-FFF2-40B4-BE49-F238E27FC236}">
                <a16:creationId xmlns:a16="http://schemas.microsoft.com/office/drawing/2014/main" id="{D7A13393-E369-47B5-A655-85FFFCAE20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19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D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367E92-8A59-4846-AC93-230034E6CFD1}" type="datetimeFigureOut">
              <a:rPr lang="es-DO" smtClean="0"/>
              <a:t>12/11/2024</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A5DD2ED1-4296-4236-AABA-C4D5660B48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97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D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367E92-8A59-4846-AC93-230034E6CFD1}" type="datetimeFigureOut">
              <a:rPr lang="es-DO" smtClean="0"/>
              <a:t>12/11/2024</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08683F47-9E4A-4732-A132-1CD52F8E8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7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D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D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67E92-8A59-4846-AC93-230034E6CFD1}" type="datetimeFigureOut">
              <a:rPr lang="es-DO" smtClean="0"/>
              <a:t>12/11/2024</a:t>
            </a:fld>
            <a:endParaRPr lang="es-D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9E164-F805-4C5D-8469-A54DFF41B659}" type="slidenum">
              <a:rPr lang="es-DO" smtClean="0"/>
              <a:t>‹Nº›</a:t>
            </a:fld>
            <a:endParaRPr lang="es-DO"/>
          </a:p>
        </p:txBody>
      </p:sp>
      <p:sp>
        <p:nvSpPr>
          <p:cNvPr id="8" name="TextBox 7">
            <a:extLst>
              <a:ext uri="{FF2B5EF4-FFF2-40B4-BE49-F238E27FC236}">
                <a16:creationId xmlns:a16="http://schemas.microsoft.com/office/drawing/2014/main" id="{296F4765-464B-3BF4-6B98-41DA212CEDA8}"/>
              </a:ext>
            </a:extLst>
          </p:cNvPr>
          <p:cNvSpPr txBox="1"/>
          <p:nvPr userDrawn="1">
            <p:extLst>
              <p:ext uri="{1162E1C5-73C7-4A58-AE30-91384D911F3F}">
                <p184:classification xmlns:p184="http://schemas.microsoft.com/office/powerpoint/2018/4/main" val="ftr"/>
              </p:ext>
            </p:extLst>
          </p:nvPr>
        </p:nvSpPr>
        <p:spPr>
          <a:xfrm>
            <a:off x="63500" y="6642100"/>
            <a:ext cx="404813"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Interna</a:t>
            </a:r>
          </a:p>
        </p:txBody>
      </p:sp>
    </p:spTree>
    <p:extLst>
      <p:ext uri="{BB962C8B-B14F-4D97-AF65-F5344CB8AC3E}">
        <p14:creationId xmlns:p14="http://schemas.microsoft.com/office/powerpoint/2010/main" val="3610253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BF60DFD-4769-6A5F-1B8E-9473296D78AF}"/>
              </a:ext>
            </a:extLst>
          </p:cNvPr>
          <p:cNvPicPr>
            <a:picLocks noChangeAspect="1"/>
          </p:cNvPicPr>
          <p:nvPr/>
        </p:nvPicPr>
        <p:blipFill>
          <a:blip r:embed="rId2"/>
          <a:stretch>
            <a:fillRect/>
          </a:stretch>
        </p:blipFill>
        <p:spPr>
          <a:xfrm>
            <a:off x="-1" y="0"/>
            <a:ext cx="4585089" cy="704538"/>
          </a:xfrm>
          <a:prstGeom prst="rect">
            <a:avLst/>
          </a:prstGeom>
        </p:spPr>
      </p:pic>
      <p:sp>
        <p:nvSpPr>
          <p:cNvPr id="2" name="CuadroTexto 598">
            <a:extLst>
              <a:ext uri="{FF2B5EF4-FFF2-40B4-BE49-F238E27FC236}">
                <a16:creationId xmlns:a16="http://schemas.microsoft.com/office/drawing/2014/main" id="{EA20DD5B-7496-8F36-0E00-7F178913AD93}"/>
              </a:ext>
            </a:extLst>
          </p:cNvPr>
          <p:cNvSpPr txBox="1">
            <a:spLocks noGrp="1"/>
          </p:cNvSpPr>
          <p:nvPr>
            <p:ph type="subTitle" idx="1"/>
          </p:nvPr>
        </p:nvSpPr>
        <p:spPr>
          <a:xfrm>
            <a:off x="3190370" y="3041786"/>
            <a:ext cx="5161028" cy="590931"/>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RIESGOS DE TERCEROS</a:t>
            </a:r>
          </a:p>
        </p:txBody>
      </p:sp>
    </p:spTree>
    <p:extLst>
      <p:ext uri="{BB962C8B-B14F-4D97-AF65-F5344CB8AC3E}">
        <p14:creationId xmlns:p14="http://schemas.microsoft.com/office/powerpoint/2010/main" val="2398335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E41B56-C834-5A3F-404D-710AF4440407}"/>
              </a:ext>
            </a:extLst>
          </p:cNvPr>
          <p:cNvPicPr>
            <a:picLocks noChangeAspect="1"/>
          </p:cNvPicPr>
          <p:nvPr/>
        </p:nvPicPr>
        <p:blipFill>
          <a:blip r:embed="rId2"/>
          <a:stretch>
            <a:fillRect/>
          </a:stretch>
        </p:blipFill>
        <p:spPr>
          <a:xfrm>
            <a:off x="1828800" y="695184"/>
            <a:ext cx="7709077" cy="6123169"/>
          </a:xfrm>
          <a:prstGeom prst="rect">
            <a:avLst/>
          </a:prstGeom>
        </p:spPr>
      </p:pic>
      <p:pic>
        <p:nvPicPr>
          <p:cNvPr id="7" name="Imagen 7">
            <a:extLst>
              <a:ext uri="{FF2B5EF4-FFF2-40B4-BE49-F238E27FC236}">
                <a16:creationId xmlns:a16="http://schemas.microsoft.com/office/drawing/2014/main" id="{9E81DEAD-CC43-ABF1-47A2-5DFADACA13C7}"/>
              </a:ext>
            </a:extLst>
          </p:cNvPr>
          <p:cNvPicPr>
            <a:picLocks noChangeAspect="1"/>
          </p:cNvPicPr>
          <p:nvPr/>
        </p:nvPicPr>
        <p:blipFill>
          <a:blip r:embed="rId3"/>
          <a:stretch>
            <a:fillRect/>
          </a:stretch>
        </p:blipFill>
        <p:spPr>
          <a:xfrm>
            <a:off x="-1" y="0"/>
            <a:ext cx="4585089" cy="704538"/>
          </a:xfrm>
          <a:prstGeom prst="rect">
            <a:avLst/>
          </a:prstGeom>
        </p:spPr>
      </p:pic>
      <p:pic>
        <p:nvPicPr>
          <p:cNvPr id="8" name="Picture 7">
            <a:extLst>
              <a:ext uri="{FF2B5EF4-FFF2-40B4-BE49-F238E27FC236}">
                <a16:creationId xmlns:a16="http://schemas.microsoft.com/office/drawing/2014/main" id="{48E6396D-E827-B7BA-990C-C4C62D9A1D96}"/>
              </a:ext>
            </a:extLst>
          </p:cNvPr>
          <p:cNvPicPr>
            <a:picLocks noChangeAspect="1"/>
          </p:cNvPicPr>
          <p:nvPr/>
        </p:nvPicPr>
        <p:blipFill>
          <a:blip r:embed="rId4"/>
          <a:stretch>
            <a:fillRect/>
          </a:stretch>
        </p:blipFill>
        <p:spPr>
          <a:xfrm>
            <a:off x="10276114" y="5571451"/>
            <a:ext cx="1333974" cy="911006"/>
          </a:xfrm>
          <a:prstGeom prst="rect">
            <a:avLst/>
          </a:prstGeom>
        </p:spPr>
      </p:pic>
    </p:spTree>
    <p:extLst>
      <p:ext uri="{BB962C8B-B14F-4D97-AF65-F5344CB8AC3E}">
        <p14:creationId xmlns:p14="http://schemas.microsoft.com/office/powerpoint/2010/main" val="408278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647D4EF-D5CD-4C26-FF06-255F4463B4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946209" y="882077"/>
            <a:ext cx="8441009"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7">
            <a:extLst>
              <a:ext uri="{FF2B5EF4-FFF2-40B4-BE49-F238E27FC236}">
                <a16:creationId xmlns:a16="http://schemas.microsoft.com/office/drawing/2014/main" id="{AD13CBEF-E74F-00AA-832D-7684087AFCBC}"/>
              </a:ext>
            </a:extLst>
          </p:cNvPr>
          <p:cNvPicPr>
            <a:picLocks noChangeAspect="1"/>
          </p:cNvPicPr>
          <p:nvPr/>
        </p:nvPicPr>
        <p:blipFill>
          <a:blip r:embed="rId3"/>
          <a:stretch>
            <a:fillRect/>
          </a:stretch>
        </p:blipFill>
        <p:spPr>
          <a:xfrm>
            <a:off x="-1" y="0"/>
            <a:ext cx="4585089" cy="704538"/>
          </a:xfrm>
          <a:prstGeom prst="rect">
            <a:avLst/>
          </a:prstGeom>
        </p:spPr>
      </p:pic>
      <p:pic>
        <p:nvPicPr>
          <p:cNvPr id="8" name="Picture 7">
            <a:extLst>
              <a:ext uri="{FF2B5EF4-FFF2-40B4-BE49-F238E27FC236}">
                <a16:creationId xmlns:a16="http://schemas.microsoft.com/office/drawing/2014/main" id="{2AF5D374-D08C-5EDE-0AEE-B337C3DA7417}"/>
              </a:ext>
            </a:extLst>
          </p:cNvPr>
          <p:cNvPicPr>
            <a:picLocks noChangeAspect="1"/>
          </p:cNvPicPr>
          <p:nvPr/>
        </p:nvPicPr>
        <p:blipFill>
          <a:blip r:embed="rId4"/>
          <a:stretch>
            <a:fillRect/>
          </a:stretch>
        </p:blipFill>
        <p:spPr>
          <a:xfrm>
            <a:off x="10276114" y="5571451"/>
            <a:ext cx="1333974" cy="911006"/>
          </a:xfrm>
          <a:prstGeom prst="rect">
            <a:avLst/>
          </a:prstGeom>
        </p:spPr>
      </p:pic>
    </p:spTree>
    <p:extLst>
      <p:ext uri="{BB962C8B-B14F-4D97-AF65-F5344CB8AC3E}">
        <p14:creationId xmlns:p14="http://schemas.microsoft.com/office/powerpoint/2010/main" val="1270143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1FA61B-1C24-E812-4892-BAB5695C33DA}"/>
              </a:ext>
            </a:extLst>
          </p:cNvPr>
          <p:cNvSpPr txBox="1"/>
          <p:nvPr/>
        </p:nvSpPr>
        <p:spPr>
          <a:xfrm>
            <a:off x="413004" y="47440"/>
            <a:ext cx="4481078" cy="646331"/>
          </a:xfrm>
          <a:prstGeom prst="rect">
            <a:avLst/>
          </a:prstGeom>
          <a:noFill/>
        </p:spPr>
        <p:txBody>
          <a:bodyPr wrap="square" rtlCol="0">
            <a:spAutoFit/>
          </a:bodyPr>
          <a:lstStyle>
            <a:defPPr>
              <a:defRPr lang="en-US"/>
            </a:defPPr>
            <a:lvl1pPr>
              <a:defRPr sz="4400">
                <a:solidFill>
                  <a:schemeClr val="tx1">
                    <a:lumMod val="75000"/>
                    <a:lumOff val="25000"/>
                  </a:schemeClr>
                </a:solidFill>
                <a:latin typeface="Tw Cen MT" panose="020B06020201040206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Tw Cen MT" panose="020B0602020104020603" pitchFamily="34" charset="0"/>
                <a:ea typeface="+mn-ea"/>
                <a:cs typeface="+mn-cs"/>
              </a:rPr>
              <a:t>Noticias</a:t>
            </a:r>
            <a:r>
              <a:rPr kumimoji="0" lang="en-US" sz="3600" b="0"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w Cen MT" panose="020B0602020104020603" pitchFamily="34" charset="0"/>
                <a:ea typeface="+mn-ea"/>
                <a:cs typeface="+mn-cs"/>
              </a:rPr>
              <a:t>Internacionales</a:t>
            </a:r>
            <a:endParaRPr kumimoji="0" lang="x-none" sz="3600" b="0"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endParaRPr>
          </a:p>
        </p:txBody>
      </p:sp>
      <p:pic>
        <p:nvPicPr>
          <p:cNvPr id="6" name="Imagen 5">
            <a:extLst>
              <a:ext uri="{FF2B5EF4-FFF2-40B4-BE49-F238E27FC236}">
                <a16:creationId xmlns:a16="http://schemas.microsoft.com/office/drawing/2014/main" id="{0C85182E-3C08-1189-94D3-864B82C70509}"/>
              </a:ext>
            </a:extLst>
          </p:cNvPr>
          <p:cNvPicPr>
            <a:picLocks noChangeAspect="1"/>
          </p:cNvPicPr>
          <p:nvPr/>
        </p:nvPicPr>
        <p:blipFill>
          <a:blip r:embed="rId3"/>
          <a:stretch>
            <a:fillRect/>
          </a:stretch>
        </p:blipFill>
        <p:spPr>
          <a:xfrm>
            <a:off x="413004" y="843935"/>
            <a:ext cx="6095999" cy="3809107"/>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E6682617-74B7-5D4E-CDE4-1EF615012366}"/>
              </a:ext>
            </a:extLst>
          </p:cNvPr>
          <p:cNvPicPr>
            <a:picLocks noChangeAspect="1"/>
          </p:cNvPicPr>
          <p:nvPr/>
        </p:nvPicPr>
        <p:blipFill>
          <a:blip r:embed="rId4"/>
          <a:stretch>
            <a:fillRect/>
          </a:stretch>
        </p:blipFill>
        <p:spPr>
          <a:xfrm>
            <a:off x="6978680" y="47440"/>
            <a:ext cx="3500178" cy="3460925"/>
          </a:xfrm>
          <a:prstGeom prst="rect">
            <a:avLst/>
          </a:prstGeom>
          <a:ln>
            <a:noFill/>
          </a:ln>
          <a:effectLst>
            <a:outerShdw blurRad="190500" algn="tl" rotWithShape="0">
              <a:srgbClr val="000000">
                <a:alpha val="70000"/>
              </a:srgbClr>
            </a:outerShdw>
          </a:effectLst>
        </p:spPr>
      </p:pic>
      <p:pic>
        <p:nvPicPr>
          <p:cNvPr id="9" name="Imagen 8">
            <a:extLst>
              <a:ext uri="{FF2B5EF4-FFF2-40B4-BE49-F238E27FC236}">
                <a16:creationId xmlns:a16="http://schemas.microsoft.com/office/drawing/2014/main" id="{B0889926-FBD0-1D23-3B4E-39E92FF6E7DF}"/>
              </a:ext>
            </a:extLst>
          </p:cNvPr>
          <p:cNvPicPr>
            <a:picLocks noChangeAspect="1"/>
          </p:cNvPicPr>
          <p:nvPr/>
        </p:nvPicPr>
        <p:blipFill>
          <a:blip r:embed="rId5"/>
          <a:stretch>
            <a:fillRect/>
          </a:stretch>
        </p:blipFill>
        <p:spPr>
          <a:xfrm>
            <a:off x="707922" y="3752845"/>
            <a:ext cx="4985931" cy="2987167"/>
          </a:xfrm>
          <a:prstGeom prst="rect">
            <a:avLst/>
          </a:prstGeom>
          <a:ln w="19050">
            <a:solidFill>
              <a:srgbClr val="0070C0"/>
            </a:solidFill>
          </a:ln>
          <a:effectLst>
            <a:outerShdw blurRad="190500" algn="tl" rotWithShape="0">
              <a:srgbClr val="000000">
                <a:alpha val="70000"/>
              </a:srgbClr>
            </a:outerShdw>
          </a:effectLst>
        </p:spPr>
      </p:pic>
      <p:pic>
        <p:nvPicPr>
          <p:cNvPr id="11" name="Picture 1">
            <a:extLst>
              <a:ext uri="{FF2B5EF4-FFF2-40B4-BE49-F238E27FC236}">
                <a16:creationId xmlns:a16="http://schemas.microsoft.com/office/drawing/2014/main" id="{80101DA7-ADCD-DAD7-FB96-8BE9FED018A1}"/>
              </a:ext>
            </a:extLst>
          </p:cNvPr>
          <p:cNvPicPr>
            <a:picLocks noChangeAspect="1"/>
          </p:cNvPicPr>
          <p:nvPr/>
        </p:nvPicPr>
        <p:blipFill>
          <a:blip r:embed="rId6"/>
          <a:stretch>
            <a:fillRect/>
          </a:stretch>
        </p:blipFill>
        <p:spPr>
          <a:xfrm>
            <a:off x="5988771" y="3335236"/>
            <a:ext cx="6088602" cy="3404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050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7A08-5693-4C99-DC66-E0CF59DFE06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909F8CD-1056-4BB0-0671-6BF41FEFB30E}"/>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CCF371DD-FE48-E2CA-ADF2-9D9E91B3E731}"/>
              </a:ext>
            </a:extLst>
          </p:cNvPr>
          <p:cNvSpPr>
            <a:spLocks noGrp="1"/>
          </p:cNvSpPr>
          <p:nvPr>
            <p:ph sz="half" idx="2"/>
          </p:nvPr>
        </p:nvSpPr>
        <p:spPr/>
        <p:txBody>
          <a:bodyPr/>
          <a:lstStyle/>
          <a:p>
            <a:endParaRPr lang="en-GB"/>
          </a:p>
        </p:txBody>
      </p:sp>
      <p:pic>
        <p:nvPicPr>
          <p:cNvPr id="4098" name="Picture 2">
            <a:extLst>
              <a:ext uri="{FF2B5EF4-FFF2-40B4-BE49-F238E27FC236}">
                <a16:creationId xmlns:a16="http://schemas.microsoft.com/office/drawing/2014/main" id="{649D6842-C437-1F2E-7829-2F9623BD7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84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B4E3-5FCD-0BDE-D824-A9376EF21841}"/>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84E185E5-77F9-350A-880E-922547347BAC}"/>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85A478A3-E6B5-AA16-BC3E-8464934EB145}"/>
              </a:ext>
            </a:extLst>
          </p:cNvPr>
          <p:cNvSpPr>
            <a:spLocks noGrp="1"/>
          </p:cNvSpPr>
          <p:nvPr>
            <p:ph sz="half" idx="2"/>
          </p:nvPr>
        </p:nvSpPr>
        <p:spPr/>
        <p:txBody>
          <a:bodyPr/>
          <a:lstStyle/>
          <a:p>
            <a:endParaRPr lang="en-GB" dirty="0"/>
          </a:p>
        </p:txBody>
      </p:sp>
      <p:pic>
        <p:nvPicPr>
          <p:cNvPr id="5124" name="Picture 4">
            <a:extLst>
              <a:ext uri="{FF2B5EF4-FFF2-40B4-BE49-F238E27FC236}">
                <a16:creationId xmlns:a16="http://schemas.microsoft.com/office/drawing/2014/main" id="{DBB2F6F7-EBA1-E2DB-5424-9E88EB59B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35" y="0"/>
            <a:ext cx="12101565" cy="692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125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379F-34D8-4960-8B30-8919B8173F7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74EBABB-B81E-9EFE-1A3E-3BB306D73CCD}"/>
              </a:ext>
            </a:extLst>
          </p:cNvPr>
          <p:cNvSpPr>
            <a:spLocks noGrp="1"/>
          </p:cNvSpPr>
          <p:nvPr>
            <p:ph type="body" idx="1"/>
          </p:nvPr>
        </p:nvSpPr>
        <p:spPr/>
        <p:txBody>
          <a:bodyPr/>
          <a:lstStyle/>
          <a:p>
            <a:endParaRPr lang="en-GB"/>
          </a:p>
        </p:txBody>
      </p:sp>
      <p:pic>
        <p:nvPicPr>
          <p:cNvPr id="7" name="Content Placeholder 6">
            <a:extLst>
              <a:ext uri="{FF2B5EF4-FFF2-40B4-BE49-F238E27FC236}">
                <a16:creationId xmlns:a16="http://schemas.microsoft.com/office/drawing/2014/main" id="{B595B8DE-83E0-2CB8-504E-6F42FB0BED85}"/>
              </a:ext>
            </a:extLst>
          </p:cNvPr>
          <p:cNvPicPr>
            <a:picLocks noGrp="1" noChangeAspect="1"/>
          </p:cNvPicPr>
          <p:nvPr>
            <p:ph sz="half" idx="2"/>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55064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35984-8499-8FA4-A6A2-052ED6BB9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901F5-3E42-98C2-676A-6DBFCF0560DB}"/>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1DCA21D3-9015-198F-7410-26302B03E4D7}"/>
              </a:ext>
            </a:extLst>
          </p:cNvPr>
          <p:cNvSpPr>
            <a:spLocks noGrp="1"/>
          </p:cNvSpPr>
          <p:nvPr>
            <p:ph type="body" idx="1"/>
          </p:nvPr>
        </p:nvSpPr>
        <p:spPr/>
        <p:txBody>
          <a:bodyPr/>
          <a:lstStyle/>
          <a:p>
            <a:endParaRPr lang="en-GB"/>
          </a:p>
        </p:txBody>
      </p:sp>
      <p:pic>
        <p:nvPicPr>
          <p:cNvPr id="7" name="Content Placeholder 6">
            <a:extLst>
              <a:ext uri="{FF2B5EF4-FFF2-40B4-BE49-F238E27FC236}">
                <a16:creationId xmlns:a16="http://schemas.microsoft.com/office/drawing/2014/main" id="{80A29C47-04A4-E111-A4FB-9F390FF9F94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20920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E80DD-C149-3D16-A0E9-56E6DC368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98256-1E55-E497-F65C-F418D57A341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722B847-D74D-CBEA-3864-D6C8291A3DC1}"/>
              </a:ext>
            </a:extLst>
          </p:cNvPr>
          <p:cNvSpPr>
            <a:spLocks noGrp="1"/>
          </p:cNvSpPr>
          <p:nvPr>
            <p:ph type="body" idx="1"/>
          </p:nvPr>
        </p:nvSpPr>
        <p:spPr/>
        <p:txBody>
          <a:bodyPr/>
          <a:lstStyle/>
          <a:p>
            <a:endParaRPr lang="en-GB"/>
          </a:p>
        </p:txBody>
      </p:sp>
      <p:pic>
        <p:nvPicPr>
          <p:cNvPr id="7" name="Content Placeholder 6">
            <a:extLst>
              <a:ext uri="{FF2B5EF4-FFF2-40B4-BE49-F238E27FC236}">
                <a16:creationId xmlns:a16="http://schemas.microsoft.com/office/drawing/2014/main" id="{0B6CE856-608D-E75A-E31A-980576960BC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1087421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B562-C9BE-DC2A-5FFF-3233C2BD54D2}"/>
              </a:ext>
            </a:extLst>
          </p:cNvPr>
          <p:cNvSpPr>
            <a:spLocks noGrp="1"/>
          </p:cNvSpPr>
          <p:nvPr>
            <p:ph type="title"/>
          </p:nvPr>
        </p:nvSpPr>
        <p:spPr>
          <a:xfrm>
            <a:off x="954314" y="1045213"/>
            <a:ext cx="7772400" cy="1119187"/>
          </a:xfrm>
        </p:spPr>
        <p:txBody>
          <a:bodyPr/>
          <a:lstStyle/>
          <a:p>
            <a:r>
              <a:rPr lang="en-GB" dirty="0"/>
              <a:t>CrowdStrike</a:t>
            </a:r>
          </a:p>
        </p:txBody>
      </p:sp>
      <p:sp>
        <p:nvSpPr>
          <p:cNvPr id="4" name="Content Placeholder 3">
            <a:extLst>
              <a:ext uri="{FF2B5EF4-FFF2-40B4-BE49-F238E27FC236}">
                <a16:creationId xmlns:a16="http://schemas.microsoft.com/office/drawing/2014/main" id="{CC7C5C13-23D8-127B-7950-4EA9F6850BEE}"/>
              </a:ext>
            </a:extLst>
          </p:cNvPr>
          <p:cNvSpPr>
            <a:spLocks noGrp="1"/>
          </p:cNvSpPr>
          <p:nvPr>
            <p:ph sz="half" idx="2"/>
          </p:nvPr>
        </p:nvSpPr>
        <p:spPr/>
        <p:txBody>
          <a:bodyPr/>
          <a:lstStyle/>
          <a:p>
            <a:r>
              <a:rPr lang="es-ES" dirty="0"/>
              <a:t>Las acciones de CrowdStrike cayeron un 16.75 %, lo que representó una pérdida neta para la empresa de 27,600 millones de USD. La empresa pasó de valer en el mercado 91,800 millones a 64,200 millones, todo esto en los primeros cinco días del incidente.</a:t>
            </a:r>
            <a:endParaRPr lang="en-GB" dirty="0"/>
          </a:p>
          <a:p>
            <a:endParaRPr lang="en-GB" dirty="0"/>
          </a:p>
          <a:p>
            <a:r>
              <a:rPr lang="en-GB" dirty="0"/>
              <a:t>Fuente: The San Diego Union Tribune</a:t>
            </a:r>
          </a:p>
        </p:txBody>
      </p:sp>
      <p:pic>
        <p:nvPicPr>
          <p:cNvPr id="5" name="Imagen 7">
            <a:extLst>
              <a:ext uri="{FF2B5EF4-FFF2-40B4-BE49-F238E27FC236}">
                <a16:creationId xmlns:a16="http://schemas.microsoft.com/office/drawing/2014/main" id="{628845C1-09FE-3A64-DCA2-635817D0FC6D}"/>
              </a:ext>
            </a:extLst>
          </p:cNvPr>
          <p:cNvPicPr>
            <a:picLocks noChangeAspect="1"/>
          </p:cNvPicPr>
          <p:nvPr/>
        </p:nvPicPr>
        <p:blipFill>
          <a:blip r:embed="rId2"/>
          <a:stretch>
            <a:fillRect/>
          </a:stretch>
        </p:blipFill>
        <p:spPr>
          <a:xfrm>
            <a:off x="-1" y="0"/>
            <a:ext cx="4585089" cy="704538"/>
          </a:xfrm>
          <a:prstGeom prst="rect">
            <a:avLst/>
          </a:prstGeom>
        </p:spPr>
      </p:pic>
      <p:pic>
        <p:nvPicPr>
          <p:cNvPr id="7" name="Picture 6">
            <a:extLst>
              <a:ext uri="{FF2B5EF4-FFF2-40B4-BE49-F238E27FC236}">
                <a16:creationId xmlns:a16="http://schemas.microsoft.com/office/drawing/2014/main" id="{DA0B14EB-5271-35A1-8DE0-43B2CA00BF66}"/>
              </a:ext>
            </a:extLst>
          </p:cNvPr>
          <p:cNvPicPr>
            <a:picLocks noChangeAspect="1"/>
          </p:cNvPicPr>
          <p:nvPr/>
        </p:nvPicPr>
        <p:blipFill>
          <a:blip r:embed="rId3"/>
          <a:stretch>
            <a:fillRect/>
          </a:stretch>
        </p:blipFill>
        <p:spPr>
          <a:xfrm>
            <a:off x="10427567" y="5796630"/>
            <a:ext cx="1554150" cy="1061370"/>
          </a:xfrm>
          <a:prstGeom prst="rect">
            <a:avLst/>
          </a:prstGeom>
        </p:spPr>
      </p:pic>
    </p:spTree>
    <p:extLst>
      <p:ext uri="{BB962C8B-B14F-4D97-AF65-F5344CB8AC3E}">
        <p14:creationId xmlns:p14="http://schemas.microsoft.com/office/powerpoint/2010/main" val="3633780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256B1E-7CBE-9A48-B70A-AE75DB7D03DB}"/>
              </a:ext>
            </a:extLst>
          </p:cNvPr>
          <p:cNvSpPr>
            <a:spLocks noGrp="1"/>
          </p:cNvSpPr>
          <p:nvPr>
            <p:ph sz="half" idx="2"/>
          </p:nvPr>
        </p:nvSpPr>
        <p:spPr>
          <a:xfrm>
            <a:off x="896338" y="2413841"/>
            <a:ext cx="10514011" cy="3684588"/>
          </a:xfrm>
        </p:spPr>
        <p:txBody>
          <a:bodyPr/>
          <a:lstStyle/>
          <a:p>
            <a:r>
              <a:rPr lang="es-ES" dirty="0"/>
              <a:t>Como efecto adverso, las acciones de Microsoft cayeron un 2 %. También cayeron las acciones de United Airlines Holdings debido a que no pudieron operar.</a:t>
            </a:r>
          </a:p>
          <a:p>
            <a:endParaRPr lang="en-GB" b="1" dirty="0">
              <a:solidFill>
                <a:srgbClr val="3B3B3B"/>
              </a:solidFill>
              <a:latin typeface="Roboto" panose="02000000000000000000" pitchFamily="2" charset="0"/>
            </a:endParaRPr>
          </a:p>
          <a:p>
            <a:endParaRPr lang="en-GB" dirty="0"/>
          </a:p>
        </p:txBody>
      </p:sp>
      <p:pic>
        <p:nvPicPr>
          <p:cNvPr id="7" name="Picture 5">
            <a:extLst>
              <a:ext uri="{FF2B5EF4-FFF2-40B4-BE49-F238E27FC236}">
                <a16:creationId xmlns:a16="http://schemas.microsoft.com/office/drawing/2014/main" id="{249B2855-30E0-2724-B115-CC2AE85B5C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547845" y="5020121"/>
            <a:ext cx="926122" cy="92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n 7">
            <a:extLst>
              <a:ext uri="{FF2B5EF4-FFF2-40B4-BE49-F238E27FC236}">
                <a16:creationId xmlns:a16="http://schemas.microsoft.com/office/drawing/2014/main" id="{62C614C0-541D-53B2-5B4F-9CFC71B12E98}"/>
              </a:ext>
            </a:extLst>
          </p:cNvPr>
          <p:cNvPicPr>
            <a:picLocks noChangeAspect="1"/>
          </p:cNvPicPr>
          <p:nvPr/>
        </p:nvPicPr>
        <p:blipFill>
          <a:blip r:embed="rId4"/>
          <a:stretch>
            <a:fillRect/>
          </a:stretch>
        </p:blipFill>
        <p:spPr>
          <a:xfrm>
            <a:off x="-1" y="0"/>
            <a:ext cx="4585089" cy="704538"/>
          </a:xfrm>
          <a:prstGeom prst="rect">
            <a:avLst/>
          </a:prstGeom>
        </p:spPr>
      </p:pic>
      <p:pic>
        <p:nvPicPr>
          <p:cNvPr id="8" name="Picture 7">
            <a:extLst>
              <a:ext uri="{FF2B5EF4-FFF2-40B4-BE49-F238E27FC236}">
                <a16:creationId xmlns:a16="http://schemas.microsoft.com/office/drawing/2014/main" id="{7E3E1166-30B1-550D-00BB-DFD2F347B38D}"/>
              </a:ext>
            </a:extLst>
          </p:cNvPr>
          <p:cNvPicPr>
            <a:picLocks noChangeAspect="1"/>
          </p:cNvPicPr>
          <p:nvPr/>
        </p:nvPicPr>
        <p:blipFill>
          <a:blip r:embed="rId5"/>
          <a:stretch>
            <a:fillRect/>
          </a:stretch>
        </p:blipFill>
        <p:spPr>
          <a:xfrm>
            <a:off x="10236746" y="5717268"/>
            <a:ext cx="1116259" cy="762323"/>
          </a:xfrm>
          <a:prstGeom prst="rect">
            <a:avLst/>
          </a:prstGeom>
        </p:spPr>
      </p:pic>
    </p:spTree>
    <p:extLst>
      <p:ext uri="{BB962C8B-B14F-4D97-AF65-F5344CB8AC3E}">
        <p14:creationId xmlns:p14="http://schemas.microsoft.com/office/powerpoint/2010/main" val="210929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598">
            <a:extLst>
              <a:ext uri="{FF2B5EF4-FFF2-40B4-BE49-F238E27FC236}">
                <a16:creationId xmlns:a16="http://schemas.microsoft.com/office/drawing/2014/main" id="{3BCD8458-7B42-66D8-C2C7-1D61ECE24630}"/>
              </a:ext>
            </a:extLst>
          </p:cNvPr>
          <p:cNvSpPr txBox="1"/>
          <p:nvPr/>
        </p:nvSpPr>
        <p:spPr>
          <a:xfrm>
            <a:off x="2168569" y="2453324"/>
            <a:ext cx="5924122" cy="1200329"/>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INCIDENTES Y LECCIONES </a:t>
            </a:r>
          </a:p>
          <a:p>
            <a:r>
              <a:rPr lang="en-US" sz="3600" b="1" dirty="0">
                <a:solidFill>
                  <a:schemeClr val="tx2"/>
                </a:solidFill>
                <a:latin typeface="Lato Heavy" charset="0"/>
                <a:ea typeface="Lato Heavy" charset="0"/>
                <a:cs typeface="Lato Heavy" charset="0"/>
              </a:rPr>
              <a:t>APRENDIDAS.</a:t>
            </a:r>
          </a:p>
        </p:txBody>
      </p:sp>
      <p:pic>
        <p:nvPicPr>
          <p:cNvPr id="3" name="Picture 2">
            <a:extLst>
              <a:ext uri="{FF2B5EF4-FFF2-40B4-BE49-F238E27FC236}">
                <a16:creationId xmlns:a16="http://schemas.microsoft.com/office/drawing/2014/main" id="{5CEF83AB-F3D2-BEE4-9EE8-44FA58FF048C}"/>
              </a:ext>
            </a:extLst>
          </p:cNvPr>
          <p:cNvPicPr>
            <a:picLocks noChangeAspect="1"/>
          </p:cNvPicPr>
          <p:nvPr/>
        </p:nvPicPr>
        <p:blipFill>
          <a:blip r:embed="rId3"/>
          <a:stretch>
            <a:fillRect/>
          </a:stretch>
        </p:blipFill>
        <p:spPr>
          <a:xfrm>
            <a:off x="8456607" y="1679644"/>
            <a:ext cx="3367816" cy="3098042"/>
          </a:xfrm>
          <a:prstGeom prst="rect">
            <a:avLst/>
          </a:prstGeom>
        </p:spPr>
      </p:pic>
      <p:pic>
        <p:nvPicPr>
          <p:cNvPr id="4" name="Picture 3">
            <a:extLst>
              <a:ext uri="{FF2B5EF4-FFF2-40B4-BE49-F238E27FC236}">
                <a16:creationId xmlns:a16="http://schemas.microsoft.com/office/drawing/2014/main" id="{77B473C4-A470-9C69-8849-9B8FE5C57ABE}"/>
              </a:ext>
            </a:extLst>
          </p:cNvPr>
          <p:cNvPicPr>
            <a:picLocks noChangeAspect="1"/>
          </p:cNvPicPr>
          <p:nvPr/>
        </p:nvPicPr>
        <p:blipFill>
          <a:blip r:embed="rId4"/>
          <a:stretch>
            <a:fillRect/>
          </a:stretch>
        </p:blipFill>
        <p:spPr>
          <a:xfrm>
            <a:off x="0" y="114487"/>
            <a:ext cx="4584589" cy="707197"/>
          </a:xfrm>
          <a:prstGeom prst="rect">
            <a:avLst/>
          </a:prstGeom>
        </p:spPr>
      </p:pic>
    </p:spTree>
    <p:extLst>
      <p:ext uri="{BB962C8B-B14F-4D97-AF65-F5344CB8AC3E}">
        <p14:creationId xmlns:p14="http://schemas.microsoft.com/office/powerpoint/2010/main" val="3520338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83166-BB77-3ED3-FAB3-28D4249B6950}"/>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b="1" i="0" kern="1200" dirty="0">
                <a:solidFill>
                  <a:schemeClr val="tx1"/>
                </a:solidFill>
                <a:effectLst/>
                <a:latin typeface="+mj-lt"/>
                <a:ea typeface="+mj-ea"/>
                <a:cs typeface="+mj-cs"/>
              </a:rPr>
              <a:t>Delta Air Lines</a:t>
            </a:r>
            <a:endParaRPr lang="en-US" sz="37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DA76DAE9-8AC7-5580-4C61-316B3B7353E4}"/>
              </a:ext>
            </a:extLst>
          </p:cNvPr>
          <p:cNvSpPr>
            <a:spLocks noGrp="1"/>
          </p:cNvSpPr>
          <p:nvPr>
            <p:ph type="body" idx="1"/>
          </p:nvPr>
        </p:nvSpPr>
        <p:spPr>
          <a:xfrm>
            <a:off x="9136136" y="4051141"/>
            <a:ext cx="2446465" cy="1178298"/>
          </a:xfrm>
        </p:spPr>
        <p:txBody>
          <a:bodyPr vert="horz" lIns="91440" tIns="45720" rIns="91440" bIns="45720" rtlCol="0">
            <a:normAutofit/>
          </a:bodyPr>
          <a:lstStyle/>
          <a:p>
            <a:r>
              <a:rPr lang="en-US" sz="1600" kern="1200" dirty="0">
                <a:solidFill>
                  <a:schemeClr val="tx1"/>
                </a:solidFill>
                <a:latin typeface="+mn-lt"/>
                <a:ea typeface="+mn-ea"/>
                <a:cs typeface="+mn-cs"/>
              </a:rPr>
              <a:t>Mas de 7,000 </a:t>
            </a:r>
            <a:r>
              <a:rPr lang="en-US" sz="1600" kern="1200" dirty="0" err="1">
                <a:solidFill>
                  <a:schemeClr val="tx1"/>
                </a:solidFill>
                <a:latin typeface="+mn-lt"/>
                <a:ea typeface="+mn-ea"/>
                <a:cs typeface="+mn-cs"/>
              </a:rPr>
              <a:t>vuelos</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cancelados</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durante</a:t>
            </a:r>
            <a:r>
              <a:rPr lang="en-US" sz="1600" kern="1200" dirty="0">
                <a:solidFill>
                  <a:schemeClr val="tx1"/>
                </a:solidFill>
                <a:latin typeface="+mn-lt"/>
                <a:ea typeface="+mn-ea"/>
                <a:cs typeface="+mn-cs"/>
              </a:rPr>
              <a:t> los </a:t>
            </a:r>
            <a:r>
              <a:rPr lang="en-US" sz="1600" kern="1200" dirty="0" err="1">
                <a:solidFill>
                  <a:schemeClr val="tx1"/>
                </a:solidFill>
                <a:latin typeface="+mn-lt"/>
                <a:ea typeface="+mn-ea"/>
                <a:cs typeface="+mn-cs"/>
              </a:rPr>
              <a:t>primeros</a:t>
            </a:r>
            <a:r>
              <a:rPr lang="en-US" sz="1600" kern="1200" dirty="0">
                <a:solidFill>
                  <a:schemeClr val="tx1"/>
                </a:solidFill>
                <a:latin typeface="+mn-lt"/>
                <a:ea typeface="+mn-ea"/>
                <a:cs typeface="+mn-cs"/>
              </a:rPr>
              <a:t> 5 </a:t>
            </a:r>
            <a:r>
              <a:rPr lang="en-US" sz="1600" kern="1200" dirty="0" err="1">
                <a:solidFill>
                  <a:schemeClr val="tx1"/>
                </a:solidFill>
                <a:latin typeface="+mn-lt"/>
                <a:ea typeface="+mn-ea"/>
                <a:cs typeface="+mn-cs"/>
              </a:rPr>
              <a:t>dias</a:t>
            </a:r>
            <a:r>
              <a:rPr lang="en-US" sz="1600" kern="1200" dirty="0">
                <a:solidFill>
                  <a:schemeClr val="tx1"/>
                </a:solidFill>
                <a:latin typeface="+mn-lt"/>
                <a:ea typeface="+mn-ea"/>
                <a:cs typeface="+mn-cs"/>
              </a:rPr>
              <a:t> del </a:t>
            </a:r>
            <a:r>
              <a:rPr lang="en-US" sz="1600" kern="1200" dirty="0" err="1">
                <a:solidFill>
                  <a:schemeClr val="tx1"/>
                </a:solidFill>
                <a:latin typeface="+mn-lt"/>
                <a:ea typeface="+mn-ea"/>
                <a:cs typeface="+mn-cs"/>
              </a:rPr>
              <a:t>del</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incidente</a:t>
            </a:r>
            <a:endParaRPr lang="en-US" sz="1600" kern="1200" dirty="0">
              <a:solidFill>
                <a:schemeClr val="tx1"/>
              </a:solidFill>
              <a:latin typeface="+mn-lt"/>
              <a:ea typeface="+mn-ea"/>
              <a:cs typeface="+mn-cs"/>
            </a:endParaRPr>
          </a:p>
        </p:txBody>
      </p:sp>
      <p:pic>
        <p:nvPicPr>
          <p:cNvPr id="6" name="Content Placeholder 5">
            <a:extLst>
              <a:ext uri="{FF2B5EF4-FFF2-40B4-BE49-F238E27FC236}">
                <a16:creationId xmlns:a16="http://schemas.microsoft.com/office/drawing/2014/main" id="{2D0FF1F0-06D5-8239-F674-65F57C1C00CB}"/>
              </a:ext>
            </a:extLst>
          </p:cNvPr>
          <p:cNvPicPr>
            <a:picLocks noGrp="1" noChangeAspect="1"/>
          </p:cNvPicPr>
          <p:nvPr>
            <p:ph sz="half" idx="2"/>
          </p:nvPr>
        </p:nvPicPr>
        <p:blipFill>
          <a:blip r:embed="rId2"/>
          <a:stretch>
            <a:fillRect/>
          </a:stretch>
        </p:blipFill>
        <p:spPr>
          <a:xfrm>
            <a:off x="626599" y="858525"/>
            <a:ext cx="7445582" cy="5211906"/>
          </a:xfrm>
          <a:prstGeom prst="rect">
            <a:avLst/>
          </a:prstGeom>
        </p:spPr>
      </p:pic>
      <p:pic>
        <p:nvPicPr>
          <p:cNvPr id="7" name="Picture 6">
            <a:extLst>
              <a:ext uri="{FF2B5EF4-FFF2-40B4-BE49-F238E27FC236}">
                <a16:creationId xmlns:a16="http://schemas.microsoft.com/office/drawing/2014/main" id="{DDF42243-0CFC-3E5A-32D4-C028D7A8353E}"/>
              </a:ext>
            </a:extLst>
          </p:cNvPr>
          <p:cNvPicPr>
            <a:picLocks noChangeAspect="1"/>
          </p:cNvPicPr>
          <p:nvPr/>
        </p:nvPicPr>
        <p:blipFill>
          <a:blip r:embed="rId3"/>
          <a:stretch>
            <a:fillRect/>
          </a:stretch>
        </p:blipFill>
        <p:spPr>
          <a:xfrm>
            <a:off x="8996864" y="1118235"/>
            <a:ext cx="2524125" cy="1809750"/>
          </a:xfrm>
          <a:prstGeom prst="rect">
            <a:avLst/>
          </a:prstGeom>
        </p:spPr>
      </p:pic>
      <p:pic>
        <p:nvPicPr>
          <p:cNvPr id="4" name="Imagen 7">
            <a:extLst>
              <a:ext uri="{FF2B5EF4-FFF2-40B4-BE49-F238E27FC236}">
                <a16:creationId xmlns:a16="http://schemas.microsoft.com/office/drawing/2014/main" id="{A7E743DA-EA19-F841-2B61-D9E107DC7AC0}"/>
              </a:ext>
            </a:extLst>
          </p:cNvPr>
          <p:cNvPicPr>
            <a:picLocks noChangeAspect="1"/>
          </p:cNvPicPr>
          <p:nvPr/>
        </p:nvPicPr>
        <p:blipFill>
          <a:blip r:embed="rId4"/>
          <a:stretch>
            <a:fillRect/>
          </a:stretch>
        </p:blipFill>
        <p:spPr>
          <a:xfrm>
            <a:off x="-1" y="0"/>
            <a:ext cx="4585089" cy="704538"/>
          </a:xfrm>
          <a:prstGeom prst="rect">
            <a:avLst/>
          </a:prstGeom>
        </p:spPr>
      </p:pic>
      <p:pic>
        <p:nvPicPr>
          <p:cNvPr id="5" name="Picture 4">
            <a:extLst>
              <a:ext uri="{FF2B5EF4-FFF2-40B4-BE49-F238E27FC236}">
                <a16:creationId xmlns:a16="http://schemas.microsoft.com/office/drawing/2014/main" id="{96D72A56-B16D-7812-4580-4BC588096EC5}"/>
              </a:ext>
            </a:extLst>
          </p:cNvPr>
          <p:cNvPicPr>
            <a:picLocks noChangeAspect="1"/>
          </p:cNvPicPr>
          <p:nvPr/>
        </p:nvPicPr>
        <p:blipFill>
          <a:blip r:embed="rId5"/>
          <a:stretch>
            <a:fillRect/>
          </a:stretch>
        </p:blipFill>
        <p:spPr>
          <a:xfrm>
            <a:off x="10278488" y="5774056"/>
            <a:ext cx="1435885" cy="980604"/>
          </a:xfrm>
          <a:prstGeom prst="rect">
            <a:avLst/>
          </a:prstGeom>
        </p:spPr>
      </p:pic>
    </p:spTree>
    <p:extLst>
      <p:ext uri="{BB962C8B-B14F-4D97-AF65-F5344CB8AC3E}">
        <p14:creationId xmlns:p14="http://schemas.microsoft.com/office/powerpoint/2010/main" val="218555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9B3A-2DB0-26C2-B750-FD225276F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90075-4BF3-B429-4A34-FB06F923F8A1}"/>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b="1" i="0" kern="1200" dirty="0">
                <a:solidFill>
                  <a:schemeClr val="tx1"/>
                </a:solidFill>
                <a:effectLst/>
                <a:latin typeface="+mj-lt"/>
                <a:ea typeface="+mj-ea"/>
                <a:cs typeface="+mj-cs"/>
              </a:rPr>
              <a:t>Delta Air Lines</a:t>
            </a:r>
            <a:endParaRPr lang="en-US" sz="37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4977640F-6A43-ED6D-C610-DC8FDC1EDB3C}"/>
              </a:ext>
            </a:extLst>
          </p:cNvPr>
          <p:cNvSpPr>
            <a:spLocks noGrp="1"/>
          </p:cNvSpPr>
          <p:nvPr>
            <p:ph type="body" idx="1"/>
          </p:nvPr>
        </p:nvSpPr>
        <p:spPr>
          <a:xfrm>
            <a:off x="9263831" y="4280031"/>
            <a:ext cx="2446465" cy="1178298"/>
          </a:xfrm>
        </p:spPr>
        <p:txBody>
          <a:bodyPr vert="horz" lIns="91440" tIns="45720" rIns="91440" bIns="45720" rtlCol="0">
            <a:normAutofit/>
          </a:bodyPr>
          <a:lstStyle/>
          <a:p>
            <a:r>
              <a:rPr lang="en-US" sz="1600" kern="1200" dirty="0">
                <a:solidFill>
                  <a:schemeClr val="tx1"/>
                </a:solidFill>
                <a:latin typeface="+mn-lt"/>
                <a:ea typeface="+mn-ea"/>
                <a:cs typeface="+mn-cs"/>
              </a:rPr>
              <a:t>Microsoft </a:t>
            </a:r>
            <a:r>
              <a:rPr lang="en-US" sz="1600" kern="1200" dirty="0" err="1">
                <a:solidFill>
                  <a:schemeClr val="tx1"/>
                </a:solidFill>
                <a:latin typeface="+mn-lt"/>
                <a:ea typeface="+mn-ea"/>
                <a:cs typeface="+mn-cs"/>
              </a:rPr>
              <a:t>perdio</a:t>
            </a:r>
            <a:r>
              <a:rPr lang="en-US" sz="1600" kern="1200" dirty="0">
                <a:solidFill>
                  <a:schemeClr val="tx1"/>
                </a:solidFill>
                <a:latin typeface="+mn-lt"/>
                <a:ea typeface="+mn-ea"/>
                <a:cs typeface="+mn-cs"/>
              </a:rPr>
              <a:t> un 3,43% </a:t>
            </a:r>
            <a:r>
              <a:rPr lang="en-US" sz="1600" kern="1200" dirty="0" err="1">
                <a:solidFill>
                  <a:schemeClr val="tx1"/>
                </a:solidFill>
                <a:latin typeface="+mn-lt"/>
                <a:ea typeface="+mn-ea"/>
                <a:cs typeface="+mn-cs"/>
              </a:rPr>
              <a:t>en</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el</a:t>
            </a:r>
            <a:r>
              <a:rPr lang="en-US" sz="1600" kern="1200" dirty="0">
                <a:solidFill>
                  <a:schemeClr val="tx1"/>
                </a:solidFill>
                <a:latin typeface="+mn-lt"/>
                <a:ea typeface="+mn-ea"/>
                <a:cs typeface="+mn-cs"/>
              </a:rPr>
              <a:t> valor de sus </a:t>
            </a:r>
            <a:r>
              <a:rPr lang="en-US" sz="1600" kern="1200" dirty="0" err="1">
                <a:solidFill>
                  <a:schemeClr val="tx1"/>
                </a:solidFill>
                <a:latin typeface="+mn-lt"/>
                <a:ea typeface="+mn-ea"/>
                <a:cs typeface="+mn-cs"/>
              </a:rPr>
              <a:t>acciones</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producto</a:t>
            </a:r>
            <a:r>
              <a:rPr lang="en-US" sz="1600" kern="1200" dirty="0">
                <a:solidFill>
                  <a:schemeClr val="tx1"/>
                </a:solidFill>
                <a:latin typeface="+mn-lt"/>
                <a:ea typeface="+mn-ea"/>
                <a:cs typeface="+mn-cs"/>
              </a:rPr>
              <a:t> del </a:t>
            </a:r>
            <a:r>
              <a:rPr lang="en-US" sz="1600" kern="1200" dirty="0" err="1">
                <a:solidFill>
                  <a:schemeClr val="tx1"/>
                </a:solidFill>
                <a:latin typeface="+mn-lt"/>
                <a:ea typeface="+mn-ea"/>
                <a:cs typeface="+mn-cs"/>
              </a:rPr>
              <a:t>incidente</a:t>
            </a:r>
            <a:endParaRPr lang="en-US" sz="1600" kern="1200" dirty="0">
              <a:solidFill>
                <a:schemeClr val="tx1"/>
              </a:solidFill>
              <a:latin typeface="+mn-lt"/>
              <a:ea typeface="+mn-ea"/>
              <a:cs typeface="+mn-cs"/>
            </a:endParaRPr>
          </a:p>
        </p:txBody>
      </p:sp>
      <p:pic>
        <p:nvPicPr>
          <p:cNvPr id="6" name="Content Placeholder 5">
            <a:extLst>
              <a:ext uri="{FF2B5EF4-FFF2-40B4-BE49-F238E27FC236}">
                <a16:creationId xmlns:a16="http://schemas.microsoft.com/office/drawing/2014/main" id="{5FD080E6-A1B9-2993-2CDE-6FA950F3E345}"/>
              </a:ext>
            </a:extLst>
          </p:cNvPr>
          <p:cNvPicPr>
            <a:picLocks noGrp="1" noChangeAspect="1"/>
          </p:cNvPicPr>
          <p:nvPr>
            <p:ph sz="half" idx="2"/>
          </p:nvPr>
        </p:nvPicPr>
        <p:blipFill>
          <a:blip r:embed="rId2"/>
          <a:stretch>
            <a:fillRect/>
          </a:stretch>
        </p:blipFill>
        <p:spPr>
          <a:xfrm>
            <a:off x="626599" y="858525"/>
            <a:ext cx="7445582" cy="5211906"/>
          </a:xfrm>
          <a:prstGeom prst="rect">
            <a:avLst/>
          </a:prstGeom>
        </p:spPr>
      </p:pic>
      <p:pic>
        <p:nvPicPr>
          <p:cNvPr id="4" name="Picture 3">
            <a:extLst>
              <a:ext uri="{FF2B5EF4-FFF2-40B4-BE49-F238E27FC236}">
                <a16:creationId xmlns:a16="http://schemas.microsoft.com/office/drawing/2014/main" id="{37EDB16C-8CE6-99BC-655B-D60FE7526248}"/>
              </a:ext>
            </a:extLst>
          </p:cNvPr>
          <p:cNvPicPr>
            <a:picLocks noChangeAspect="1"/>
          </p:cNvPicPr>
          <p:nvPr/>
        </p:nvPicPr>
        <p:blipFill>
          <a:blip r:embed="rId3"/>
          <a:srcRect l="9262" r="6295"/>
          <a:stretch/>
        </p:blipFill>
        <p:spPr>
          <a:xfrm>
            <a:off x="9036543" y="2816777"/>
            <a:ext cx="2984007" cy="1295400"/>
          </a:xfrm>
          <a:prstGeom prst="rect">
            <a:avLst/>
          </a:prstGeom>
        </p:spPr>
      </p:pic>
      <p:pic>
        <p:nvPicPr>
          <p:cNvPr id="5" name="Picture 4">
            <a:extLst>
              <a:ext uri="{FF2B5EF4-FFF2-40B4-BE49-F238E27FC236}">
                <a16:creationId xmlns:a16="http://schemas.microsoft.com/office/drawing/2014/main" id="{1019A98C-1585-59EC-8465-74B28B6065A8}"/>
              </a:ext>
            </a:extLst>
          </p:cNvPr>
          <p:cNvPicPr>
            <a:picLocks noChangeAspect="1"/>
          </p:cNvPicPr>
          <p:nvPr/>
        </p:nvPicPr>
        <p:blipFill>
          <a:blip r:embed="rId4"/>
          <a:stretch>
            <a:fillRect/>
          </a:stretch>
        </p:blipFill>
        <p:spPr>
          <a:xfrm>
            <a:off x="10236746" y="5717268"/>
            <a:ext cx="1116259" cy="762323"/>
          </a:xfrm>
          <a:prstGeom prst="rect">
            <a:avLst/>
          </a:prstGeom>
        </p:spPr>
      </p:pic>
      <p:pic>
        <p:nvPicPr>
          <p:cNvPr id="8" name="Imagen 7">
            <a:extLst>
              <a:ext uri="{FF2B5EF4-FFF2-40B4-BE49-F238E27FC236}">
                <a16:creationId xmlns:a16="http://schemas.microsoft.com/office/drawing/2014/main" id="{854BFF4D-677E-5C52-A479-DA78DFF51045}"/>
              </a:ext>
            </a:extLst>
          </p:cNvPr>
          <p:cNvPicPr>
            <a:picLocks noChangeAspect="1"/>
          </p:cNvPicPr>
          <p:nvPr/>
        </p:nvPicPr>
        <p:blipFill>
          <a:blip r:embed="rId5"/>
          <a:stretch>
            <a:fillRect/>
          </a:stretch>
        </p:blipFill>
        <p:spPr>
          <a:xfrm>
            <a:off x="-1" y="0"/>
            <a:ext cx="4585089" cy="704538"/>
          </a:xfrm>
          <a:prstGeom prst="rect">
            <a:avLst/>
          </a:prstGeom>
        </p:spPr>
      </p:pic>
    </p:spTree>
    <p:extLst>
      <p:ext uri="{BB962C8B-B14F-4D97-AF65-F5344CB8AC3E}">
        <p14:creationId xmlns:p14="http://schemas.microsoft.com/office/powerpoint/2010/main" val="358022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3E6E-D20F-5498-1BD7-A79C3AB81ADE}"/>
              </a:ext>
            </a:extLst>
          </p:cNvPr>
          <p:cNvSpPr>
            <a:spLocks noGrp="1"/>
          </p:cNvSpPr>
          <p:nvPr>
            <p:ph type="title"/>
          </p:nvPr>
        </p:nvSpPr>
        <p:spPr/>
        <p:txBody>
          <a:bodyPr>
            <a:normAutofit fontScale="90000"/>
          </a:bodyPr>
          <a:lstStyle/>
          <a:p>
            <a:br>
              <a:rPr lang="en-GB" dirty="0"/>
            </a:br>
            <a:r>
              <a:rPr lang="en-GB" dirty="0" err="1"/>
              <a:t>CloudStrike</a:t>
            </a:r>
            <a:endParaRPr lang="en-GB" dirty="0"/>
          </a:p>
        </p:txBody>
      </p:sp>
      <p:sp>
        <p:nvSpPr>
          <p:cNvPr id="3" name="Text Placeholder 2">
            <a:extLst>
              <a:ext uri="{FF2B5EF4-FFF2-40B4-BE49-F238E27FC236}">
                <a16:creationId xmlns:a16="http://schemas.microsoft.com/office/drawing/2014/main" id="{104DAF60-50A3-D16C-1576-2D3F78DFE7AB}"/>
              </a:ext>
            </a:extLst>
          </p:cNvPr>
          <p:cNvSpPr>
            <a:spLocks noGrp="1"/>
          </p:cNvSpPr>
          <p:nvPr>
            <p:ph type="body" idx="1"/>
          </p:nvPr>
        </p:nvSpPr>
        <p:spPr/>
        <p:txBody>
          <a:bodyPr>
            <a:normAutofit fontScale="92500" lnSpcReduction="20000"/>
          </a:bodyPr>
          <a:lstStyle/>
          <a:p>
            <a:r>
              <a:rPr lang="es-ES" dirty="0"/>
              <a:t>Hasta el día de hoy, todavía se sigue contabilizando la pérdida desde este incidente. Las compañías aéreas, como Delta, todavía buscan compensaciones por los daños. Para CrowdStrike, representó graves repercusiones para la marca.</a:t>
            </a:r>
            <a:endParaRPr lang="en-GB" dirty="0"/>
          </a:p>
        </p:txBody>
      </p:sp>
      <p:sp>
        <p:nvSpPr>
          <p:cNvPr id="4" name="Content Placeholder 3">
            <a:extLst>
              <a:ext uri="{FF2B5EF4-FFF2-40B4-BE49-F238E27FC236}">
                <a16:creationId xmlns:a16="http://schemas.microsoft.com/office/drawing/2014/main" id="{6ED748E1-6C96-265E-4B18-934A38E38C03}"/>
              </a:ext>
            </a:extLst>
          </p:cNvPr>
          <p:cNvSpPr>
            <a:spLocks noGrp="1"/>
          </p:cNvSpPr>
          <p:nvPr>
            <p:ph sz="half" idx="2"/>
          </p:nvPr>
        </p:nvSpPr>
        <p:spPr/>
        <p:txBody>
          <a:bodyPr>
            <a:normAutofit fontScale="85000" lnSpcReduction="20000"/>
          </a:bodyPr>
          <a:lstStyle/>
          <a:p>
            <a:r>
              <a:rPr lang="es-ES" dirty="0"/>
              <a:t>La pérdida conjunta para las empresas tecnológicas representó </a:t>
            </a:r>
            <a:r>
              <a:rPr lang="es-ES" b="1" dirty="0"/>
              <a:t>2 billones 96 mil millones de USD</a:t>
            </a:r>
            <a:r>
              <a:rPr lang="es-ES" dirty="0"/>
              <a:t> como parte del incidente.</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Fuente: </a:t>
            </a:r>
            <a:r>
              <a:rPr lang="en-GB" dirty="0" err="1"/>
              <a:t>Kovrr</a:t>
            </a:r>
            <a:endParaRPr lang="en-GB" dirty="0"/>
          </a:p>
        </p:txBody>
      </p:sp>
      <p:pic>
        <p:nvPicPr>
          <p:cNvPr id="6" name="Picture 5">
            <a:extLst>
              <a:ext uri="{FF2B5EF4-FFF2-40B4-BE49-F238E27FC236}">
                <a16:creationId xmlns:a16="http://schemas.microsoft.com/office/drawing/2014/main" id="{F8DEECDD-E20B-2602-C49E-6DC3C80F2AA9}"/>
              </a:ext>
            </a:extLst>
          </p:cNvPr>
          <p:cNvPicPr>
            <a:picLocks noChangeAspect="1"/>
          </p:cNvPicPr>
          <p:nvPr/>
        </p:nvPicPr>
        <p:blipFill>
          <a:blip r:embed="rId2"/>
          <a:srcRect b="50102"/>
          <a:stretch/>
        </p:blipFill>
        <p:spPr>
          <a:xfrm>
            <a:off x="1205802" y="3104215"/>
            <a:ext cx="9439401" cy="2250422"/>
          </a:xfrm>
          <a:prstGeom prst="rect">
            <a:avLst/>
          </a:prstGeom>
        </p:spPr>
      </p:pic>
      <p:pic>
        <p:nvPicPr>
          <p:cNvPr id="7" name="Picture 6">
            <a:extLst>
              <a:ext uri="{FF2B5EF4-FFF2-40B4-BE49-F238E27FC236}">
                <a16:creationId xmlns:a16="http://schemas.microsoft.com/office/drawing/2014/main" id="{05E84DA0-AACD-F891-58B4-CABB97F095ED}"/>
              </a:ext>
            </a:extLst>
          </p:cNvPr>
          <p:cNvPicPr>
            <a:picLocks noChangeAspect="1"/>
          </p:cNvPicPr>
          <p:nvPr/>
        </p:nvPicPr>
        <p:blipFill>
          <a:blip r:embed="rId3"/>
          <a:stretch>
            <a:fillRect/>
          </a:stretch>
        </p:blipFill>
        <p:spPr>
          <a:xfrm>
            <a:off x="957629" y="3744912"/>
            <a:ext cx="1695450" cy="1609725"/>
          </a:xfrm>
          <a:prstGeom prst="rect">
            <a:avLst/>
          </a:prstGeom>
        </p:spPr>
      </p:pic>
      <p:pic>
        <p:nvPicPr>
          <p:cNvPr id="5" name="Imagen 7">
            <a:extLst>
              <a:ext uri="{FF2B5EF4-FFF2-40B4-BE49-F238E27FC236}">
                <a16:creationId xmlns:a16="http://schemas.microsoft.com/office/drawing/2014/main" id="{68F8D0C9-D7A2-D648-5E0B-27A94E61CA95}"/>
              </a:ext>
            </a:extLst>
          </p:cNvPr>
          <p:cNvPicPr>
            <a:picLocks noChangeAspect="1"/>
          </p:cNvPicPr>
          <p:nvPr/>
        </p:nvPicPr>
        <p:blipFill>
          <a:blip r:embed="rId4"/>
          <a:stretch>
            <a:fillRect/>
          </a:stretch>
        </p:blipFill>
        <p:spPr>
          <a:xfrm>
            <a:off x="-1" y="0"/>
            <a:ext cx="4585089" cy="704538"/>
          </a:xfrm>
          <a:prstGeom prst="rect">
            <a:avLst/>
          </a:prstGeom>
        </p:spPr>
      </p:pic>
      <p:pic>
        <p:nvPicPr>
          <p:cNvPr id="8" name="Picture 7">
            <a:extLst>
              <a:ext uri="{FF2B5EF4-FFF2-40B4-BE49-F238E27FC236}">
                <a16:creationId xmlns:a16="http://schemas.microsoft.com/office/drawing/2014/main" id="{C6964AFF-5DA7-E66E-478F-F7DF84A131C2}"/>
              </a:ext>
            </a:extLst>
          </p:cNvPr>
          <p:cNvPicPr>
            <a:picLocks noChangeAspect="1"/>
          </p:cNvPicPr>
          <p:nvPr/>
        </p:nvPicPr>
        <p:blipFill>
          <a:blip r:embed="rId5"/>
          <a:stretch>
            <a:fillRect/>
          </a:stretch>
        </p:blipFill>
        <p:spPr>
          <a:xfrm>
            <a:off x="10236746" y="5717268"/>
            <a:ext cx="1116259" cy="762323"/>
          </a:xfrm>
          <a:prstGeom prst="rect">
            <a:avLst/>
          </a:prstGeom>
        </p:spPr>
      </p:pic>
    </p:spTree>
    <p:extLst>
      <p:ext uri="{BB962C8B-B14F-4D97-AF65-F5344CB8AC3E}">
        <p14:creationId xmlns:p14="http://schemas.microsoft.com/office/powerpoint/2010/main" val="1555299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2D919E-3570-D7B2-5D37-37A44C197329}"/>
              </a:ext>
            </a:extLst>
          </p:cNvPr>
          <p:cNvGrpSpPr/>
          <p:nvPr/>
        </p:nvGrpSpPr>
        <p:grpSpPr>
          <a:xfrm>
            <a:off x="8422873" y="2665432"/>
            <a:ext cx="1019037" cy="1069005"/>
            <a:chOff x="5458635" y="456502"/>
            <a:chExt cx="1556185" cy="1556185"/>
          </a:xfrm>
        </p:grpSpPr>
        <p:sp>
          <p:nvSpPr>
            <p:cNvPr id="6" name="Oval 5">
              <a:extLst>
                <a:ext uri="{FF2B5EF4-FFF2-40B4-BE49-F238E27FC236}">
                  <a16:creationId xmlns:a16="http://schemas.microsoft.com/office/drawing/2014/main" id="{3059060E-BC1B-8C68-8D9F-5BF9BA10E67D}"/>
                </a:ext>
              </a:extLst>
            </p:cNvPr>
            <p:cNvSpPr/>
            <p:nvPr/>
          </p:nvSpPr>
          <p:spPr>
            <a:xfrm>
              <a:off x="5458635" y="456502"/>
              <a:ext cx="1556185" cy="1556185"/>
            </a:xfrm>
            <a:prstGeom prst="ellipse">
              <a:avLst/>
            </a:prstGeom>
            <a:solidFill>
              <a:srgbClr val="C00000"/>
            </a:solidFill>
            <a:ln w="76200">
              <a:noFill/>
            </a:ln>
            <a:effectLst>
              <a:outerShdw blurRad="254000" dist="317500" dir="5400000" sx="90000" sy="9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highlight>
                  <a:srgbClr val="800000"/>
                </a:highlight>
                <a:uLnTx/>
                <a:uFillTx/>
                <a:latin typeface="Arial" panose="020B0604020202020204"/>
                <a:ea typeface="+mn-ea"/>
                <a:cs typeface="+mn-cs"/>
              </a:endParaRPr>
            </a:p>
          </p:txBody>
        </p:sp>
        <p:sp>
          <p:nvSpPr>
            <p:cNvPr id="7" name="Oval 6">
              <a:extLst>
                <a:ext uri="{FF2B5EF4-FFF2-40B4-BE49-F238E27FC236}">
                  <a16:creationId xmlns:a16="http://schemas.microsoft.com/office/drawing/2014/main" id="{F123F12E-2BB0-5410-353D-6475C1CF34CA}"/>
                </a:ext>
              </a:extLst>
            </p:cNvPr>
            <p:cNvSpPr/>
            <p:nvPr/>
          </p:nvSpPr>
          <p:spPr>
            <a:xfrm>
              <a:off x="5597754" y="595621"/>
              <a:ext cx="1277945" cy="1277945"/>
            </a:xfrm>
            <a:prstGeom prst="ellipse">
              <a:avLst/>
            </a:prstGeom>
            <a:solidFill>
              <a:schemeClr val="bg1"/>
            </a:solidFill>
            <a:ln w="76200">
              <a:noFill/>
            </a:ln>
            <a:effectLst>
              <a:outerShdw blurRad="146934" dist="116612" dir="5400000" sx="95909" sy="95909"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8FD23F75-3B1D-7DDB-F1FC-CD5AE5872F0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59571" y="657438"/>
              <a:ext cx="1154309" cy="1154309"/>
            </a:xfrm>
            <a:prstGeom prst="rect">
              <a:avLst/>
            </a:prstGeom>
          </p:spPr>
        </p:pic>
      </p:grpSp>
      <p:pic>
        <p:nvPicPr>
          <p:cNvPr id="4" name="Imagen 7">
            <a:extLst>
              <a:ext uri="{FF2B5EF4-FFF2-40B4-BE49-F238E27FC236}">
                <a16:creationId xmlns:a16="http://schemas.microsoft.com/office/drawing/2014/main" id="{F3712CCD-7A40-E569-E11C-09434BBD356D}"/>
              </a:ext>
            </a:extLst>
          </p:cNvPr>
          <p:cNvPicPr>
            <a:picLocks noChangeAspect="1"/>
          </p:cNvPicPr>
          <p:nvPr/>
        </p:nvPicPr>
        <p:blipFill>
          <a:blip r:embed="rId4"/>
          <a:stretch>
            <a:fillRect/>
          </a:stretch>
        </p:blipFill>
        <p:spPr>
          <a:xfrm>
            <a:off x="-1" y="0"/>
            <a:ext cx="4585089" cy="704538"/>
          </a:xfrm>
          <a:prstGeom prst="rect">
            <a:avLst/>
          </a:prstGeom>
        </p:spPr>
      </p:pic>
      <p:pic>
        <p:nvPicPr>
          <p:cNvPr id="9" name="Picture 8">
            <a:extLst>
              <a:ext uri="{FF2B5EF4-FFF2-40B4-BE49-F238E27FC236}">
                <a16:creationId xmlns:a16="http://schemas.microsoft.com/office/drawing/2014/main" id="{528F32F5-2764-F2AD-F459-3682A510DFC4}"/>
              </a:ext>
            </a:extLst>
          </p:cNvPr>
          <p:cNvPicPr>
            <a:picLocks noChangeAspect="1"/>
          </p:cNvPicPr>
          <p:nvPr/>
        </p:nvPicPr>
        <p:blipFill>
          <a:blip r:embed="rId5"/>
          <a:stretch>
            <a:fillRect/>
          </a:stretch>
        </p:blipFill>
        <p:spPr>
          <a:xfrm>
            <a:off x="10236746" y="5717268"/>
            <a:ext cx="1116259" cy="762323"/>
          </a:xfrm>
          <a:prstGeom prst="rect">
            <a:avLst/>
          </a:prstGeom>
        </p:spPr>
      </p:pic>
      <p:sp>
        <p:nvSpPr>
          <p:cNvPr id="10" name="CuadroTexto 598">
            <a:extLst>
              <a:ext uri="{FF2B5EF4-FFF2-40B4-BE49-F238E27FC236}">
                <a16:creationId xmlns:a16="http://schemas.microsoft.com/office/drawing/2014/main" id="{4481986C-D0D1-A8CC-2824-30E2174F968B}"/>
              </a:ext>
            </a:extLst>
          </p:cNvPr>
          <p:cNvSpPr txBox="1">
            <a:spLocks/>
          </p:cNvSpPr>
          <p:nvPr/>
        </p:nvSpPr>
        <p:spPr>
          <a:xfrm>
            <a:off x="3189595" y="3005472"/>
            <a:ext cx="5142177" cy="590931"/>
          </a:xfrm>
          <a:prstGeom prst="rect">
            <a:avLst/>
          </a:prstGeom>
          <a:noFill/>
        </p:spPr>
        <p:txBody>
          <a:bodyPr vert="horz" wrap="non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600" dirty="0">
                <a:solidFill>
                  <a:schemeClr val="tx2"/>
                </a:solidFill>
                <a:latin typeface="Lato Heavy" charset="0"/>
                <a:ea typeface="Lato Heavy" charset="0"/>
                <a:cs typeface="Lato Heavy" charset="0"/>
              </a:rPr>
              <a:t>QUE PODEMOS HACER</a:t>
            </a:r>
          </a:p>
        </p:txBody>
      </p:sp>
    </p:spTree>
    <p:extLst>
      <p:ext uri="{BB962C8B-B14F-4D97-AF65-F5344CB8AC3E}">
        <p14:creationId xmlns:p14="http://schemas.microsoft.com/office/powerpoint/2010/main" val="305479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561D1-8AC1-E454-BB61-53EBBF2F4795}"/>
            </a:ext>
          </a:extLst>
        </p:cNvPr>
        <p:cNvGrpSpPr/>
        <p:nvPr/>
      </p:nvGrpSpPr>
      <p:grpSpPr>
        <a:xfrm>
          <a:off x="0" y="0"/>
          <a:ext cx="0" cy="0"/>
          <a:chOff x="0" y="0"/>
          <a:chExt cx="0" cy="0"/>
        </a:xfrm>
      </p:grpSpPr>
      <p:sp>
        <p:nvSpPr>
          <p:cNvPr id="2" name="CuadroTexto 598">
            <a:extLst>
              <a:ext uri="{FF2B5EF4-FFF2-40B4-BE49-F238E27FC236}">
                <a16:creationId xmlns:a16="http://schemas.microsoft.com/office/drawing/2014/main" id="{6DB014E9-8836-E9A8-03D8-7D8523551763}"/>
              </a:ext>
            </a:extLst>
          </p:cNvPr>
          <p:cNvSpPr txBox="1"/>
          <p:nvPr/>
        </p:nvSpPr>
        <p:spPr>
          <a:xfrm>
            <a:off x="2196791" y="2721034"/>
            <a:ext cx="9577045" cy="646331"/>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EVALUACION DE RIESGOS DEL PROVEEDOR</a:t>
            </a:r>
          </a:p>
        </p:txBody>
      </p:sp>
      <p:pic>
        <p:nvPicPr>
          <p:cNvPr id="3" name="Picture 2">
            <a:extLst>
              <a:ext uri="{FF2B5EF4-FFF2-40B4-BE49-F238E27FC236}">
                <a16:creationId xmlns:a16="http://schemas.microsoft.com/office/drawing/2014/main" id="{24D9C22B-14FA-746E-1B66-84DDF0CABED1}"/>
              </a:ext>
            </a:extLst>
          </p:cNvPr>
          <p:cNvPicPr>
            <a:picLocks noChangeAspect="1"/>
          </p:cNvPicPr>
          <p:nvPr/>
        </p:nvPicPr>
        <p:blipFill>
          <a:blip r:embed="rId3"/>
          <a:stretch>
            <a:fillRect/>
          </a:stretch>
        </p:blipFill>
        <p:spPr>
          <a:xfrm>
            <a:off x="-111328" y="480963"/>
            <a:ext cx="3367816" cy="3098042"/>
          </a:xfrm>
          <a:prstGeom prst="rect">
            <a:avLst/>
          </a:prstGeom>
        </p:spPr>
      </p:pic>
      <p:pic>
        <p:nvPicPr>
          <p:cNvPr id="7170" name="Picture 2" descr="Resultado de imagen para iso 27001">
            <a:extLst>
              <a:ext uri="{FF2B5EF4-FFF2-40B4-BE49-F238E27FC236}">
                <a16:creationId xmlns:a16="http://schemas.microsoft.com/office/drawing/2014/main" id="{544864AF-558F-34C6-F97D-43A5294F5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4251" y="532612"/>
            <a:ext cx="1834473" cy="18344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n para iso 27002">
            <a:extLst>
              <a:ext uri="{FF2B5EF4-FFF2-40B4-BE49-F238E27FC236}">
                <a16:creationId xmlns:a16="http://schemas.microsoft.com/office/drawing/2014/main" id="{F79404D4-C322-EEDD-A9DE-497227652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2" y="4058355"/>
            <a:ext cx="202882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83391669-1C2C-7BA9-0977-9CF4DC37A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6851" y="4153604"/>
            <a:ext cx="189547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Resultado de imagen para nist">
            <a:extLst>
              <a:ext uri="{FF2B5EF4-FFF2-40B4-BE49-F238E27FC236}">
                <a16:creationId xmlns:a16="http://schemas.microsoft.com/office/drawing/2014/main" id="{62BA5906-C2C1-E393-06C0-01A19C190D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035" r="18907"/>
          <a:stretch/>
        </p:blipFill>
        <p:spPr bwMode="auto">
          <a:xfrm>
            <a:off x="6096000" y="4122539"/>
            <a:ext cx="2452690" cy="19695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42257F8-0CE1-6760-DA5B-EFD9A64A9ED2}"/>
              </a:ext>
            </a:extLst>
          </p:cNvPr>
          <p:cNvPicPr>
            <a:picLocks noChangeAspect="1"/>
          </p:cNvPicPr>
          <p:nvPr/>
        </p:nvPicPr>
        <p:blipFill>
          <a:blip r:embed="rId8"/>
          <a:stretch>
            <a:fillRect/>
          </a:stretch>
        </p:blipFill>
        <p:spPr>
          <a:xfrm>
            <a:off x="1" y="0"/>
            <a:ext cx="4393580" cy="677733"/>
          </a:xfrm>
          <a:prstGeom prst="rect">
            <a:avLst/>
          </a:prstGeom>
        </p:spPr>
      </p:pic>
      <p:pic>
        <p:nvPicPr>
          <p:cNvPr id="6" name="Picture 5">
            <a:extLst>
              <a:ext uri="{FF2B5EF4-FFF2-40B4-BE49-F238E27FC236}">
                <a16:creationId xmlns:a16="http://schemas.microsoft.com/office/drawing/2014/main" id="{74088C9F-E89D-B6CC-6463-70516808695C}"/>
              </a:ext>
            </a:extLst>
          </p:cNvPr>
          <p:cNvPicPr>
            <a:picLocks noChangeAspect="1"/>
          </p:cNvPicPr>
          <p:nvPr/>
        </p:nvPicPr>
        <p:blipFill>
          <a:blip r:embed="rId9"/>
          <a:stretch>
            <a:fillRect/>
          </a:stretch>
        </p:blipFill>
        <p:spPr>
          <a:xfrm>
            <a:off x="10714818" y="5912535"/>
            <a:ext cx="1143059" cy="806491"/>
          </a:xfrm>
          <a:prstGeom prst="rect">
            <a:avLst/>
          </a:prstGeom>
        </p:spPr>
      </p:pic>
      <p:pic>
        <p:nvPicPr>
          <p:cNvPr id="7183" name="Picture 15">
            <a:extLst>
              <a:ext uri="{FF2B5EF4-FFF2-40B4-BE49-F238E27FC236}">
                <a16:creationId xmlns:a16="http://schemas.microsoft.com/office/drawing/2014/main" id="{71F8F2AB-333B-255E-60AF-3012B33F26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949" b="949"/>
          <a:stretch/>
        </p:blipFill>
        <p:spPr bwMode="auto">
          <a:xfrm>
            <a:off x="8548690" y="4830437"/>
            <a:ext cx="2028825" cy="71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69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D0C2C-C145-0989-4F80-DC04CF7987B9}"/>
            </a:ext>
          </a:extLst>
        </p:cNvPr>
        <p:cNvGrpSpPr/>
        <p:nvPr/>
      </p:nvGrpSpPr>
      <p:grpSpPr>
        <a:xfrm>
          <a:off x="0" y="0"/>
          <a:ext cx="0" cy="0"/>
          <a:chOff x="0" y="0"/>
          <a:chExt cx="0" cy="0"/>
        </a:xfrm>
      </p:grpSpPr>
      <p:pic>
        <p:nvPicPr>
          <p:cNvPr id="6146" name="image_0">
            <a:extLst>
              <a:ext uri="{FF2B5EF4-FFF2-40B4-BE49-F238E27FC236}">
                <a16:creationId xmlns:a16="http://schemas.microsoft.com/office/drawing/2014/main" id="{F71D85B6-A1B5-2F41-E615-1159C667B3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1343436" y="762493"/>
            <a:ext cx="9355874" cy="495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1659F983-EE33-60A8-C3C4-B83B91843C83}"/>
              </a:ext>
            </a:extLst>
          </p:cNvPr>
          <p:cNvSpPr txBox="1">
            <a:spLocks/>
          </p:cNvSpPr>
          <p:nvPr/>
        </p:nvSpPr>
        <p:spPr>
          <a:xfrm>
            <a:off x="791279" y="2779445"/>
            <a:ext cx="4057915" cy="800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0" lang="en-US" sz="4000" b="1" i="0" u="none" strike="noStrike" kern="1200" cap="none" spc="0" normalizeH="0" baseline="0" dirty="0" smtClean="0">
                <a:ln>
                  <a:noFill/>
                </a:ln>
                <a:solidFill>
                  <a:schemeClr val="bg1"/>
                </a:solidFill>
                <a:effectLst/>
                <a:uFillTx/>
                <a:latin typeface="Berling Nova Sans Pro"/>
                <a:ea typeface="+mj-ea"/>
                <a:cs typeface="+mj-cs"/>
                <a:sym typeface="Berling Nova Sans Pro"/>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1600" b="1" i="0" u="none" strike="noStrike" kern="1200" cap="none" spc="0" normalizeH="0" baseline="0" noProof="0" dirty="0">
              <a:ln>
                <a:noFill/>
              </a:ln>
              <a:solidFill>
                <a:prstClr val="black"/>
              </a:solidFill>
              <a:effectLst/>
              <a:uLnTx/>
              <a:uFillTx/>
              <a:latin typeface="Berling Nova Sans Pro"/>
              <a:ea typeface="+mj-ea"/>
              <a:cs typeface="+mj-cs"/>
              <a:sym typeface="Berling Nova Sans Pro"/>
            </a:endParaRPr>
          </a:p>
        </p:txBody>
      </p:sp>
      <p:pic>
        <p:nvPicPr>
          <p:cNvPr id="3" name="Picture 2">
            <a:extLst>
              <a:ext uri="{FF2B5EF4-FFF2-40B4-BE49-F238E27FC236}">
                <a16:creationId xmlns:a16="http://schemas.microsoft.com/office/drawing/2014/main" id="{1A85BEC0-B1FA-4CF3-4AF1-3356BB19D05B}"/>
              </a:ext>
            </a:extLst>
          </p:cNvPr>
          <p:cNvPicPr>
            <a:picLocks noChangeAspect="1"/>
          </p:cNvPicPr>
          <p:nvPr/>
        </p:nvPicPr>
        <p:blipFill>
          <a:blip r:embed="rId4"/>
          <a:stretch>
            <a:fillRect/>
          </a:stretch>
        </p:blipFill>
        <p:spPr>
          <a:xfrm>
            <a:off x="1" y="0"/>
            <a:ext cx="4393580" cy="677733"/>
          </a:xfrm>
          <a:prstGeom prst="rect">
            <a:avLst/>
          </a:prstGeom>
        </p:spPr>
      </p:pic>
      <p:pic>
        <p:nvPicPr>
          <p:cNvPr id="4" name="Picture 3">
            <a:extLst>
              <a:ext uri="{FF2B5EF4-FFF2-40B4-BE49-F238E27FC236}">
                <a16:creationId xmlns:a16="http://schemas.microsoft.com/office/drawing/2014/main" id="{7506EAC6-9D61-658C-3F00-0BB962DADDCC}"/>
              </a:ext>
            </a:extLst>
          </p:cNvPr>
          <p:cNvPicPr>
            <a:picLocks noChangeAspect="1"/>
          </p:cNvPicPr>
          <p:nvPr/>
        </p:nvPicPr>
        <p:blipFill>
          <a:blip r:embed="rId5"/>
          <a:stretch>
            <a:fillRect/>
          </a:stretch>
        </p:blipFill>
        <p:spPr>
          <a:xfrm>
            <a:off x="10714818" y="5912535"/>
            <a:ext cx="1143059" cy="806491"/>
          </a:xfrm>
          <a:prstGeom prst="rect">
            <a:avLst/>
          </a:prstGeom>
        </p:spPr>
      </p:pic>
    </p:spTree>
    <p:extLst>
      <p:ext uri="{BB962C8B-B14F-4D97-AF65-F5344CB8AC3E}">
        <p14:creationId xmlns:p14="http://schemas.microsoft.com/office/powerpoint/2010/main" val="740273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DF3F477-664B-30C7-306A-2C9252EAE302}"/>
              </a:ext>
            </a:extLst>
          </p:cNvPr>
          <p:cNvPicPr>
            <a:picLocks noGrp="1" noChangeAspect="1"/>
          </p:cNvPicPr>
          <p:nvPr>
            <p:ph sz="half" idx="2"/>
          </p:nvPr>
        </p:nvPicPr>
        <p:blipFill>
          <a:blip r:embed="rId3"/>
          <a:stretch>
            <a:fillRect/>
          </a:stretch>
        </p:blipFill>
        <p:spPr>
          <a:xfrm>
            <a:off x="643467" y="677733"/>
            <a:ext cx="10905066" cy="6056756"/>
          </a:xfrm>
          <a:prstGeom prst="rect">
            <a:avLst/>
          </a:prstGeom>
          <a:ln>
            <a:noFill/>
          </a:ln>
        </p:spPr>
      </p:pic>
      <p:pic>
        <p:nvPicPr>
          <p:cNvPr id="2" name="Picture 1">
            <a:extLst>
              <a:ext uri="{FF2B5EF4-FFF2-40B4-BE49-F238E27FC236}">
                <a16:creationId xmlns:a16="http://schemas.microsoft.com/office/drawing/2014/main" id="{A030DCF9-70E0-1604-06D4-3198564F1071}"/>
              </a:ext>
            </a:extLst>
          </p:cNvPr>
          <p:cNvPicPr>
            <a:picLocks noChangeAspect="1"/>
          </p:cNvPicPr>
          <p:nvPr/>
        </p:nvPicPr>
        <p:blipFill>
          <a:blip r:embed="rId4"/>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2F52A01F-8AC7-23B5-3A12-CA0D38986DEE}"/>
              </a:ext>
            </a:extLst>
          </p:cNvPr>
          <p:cNvPicPr>
            <a:picLocks noChangeAspect="1"/>
          </p:cNvPicPr>
          <p:nvPr/>
        </p:nvPicPr>
        <p:blipFill>
          <a:blip r:embed="rId5"/>
          <a:stretch>
            <a:fillRect/>
          </a:stretch>
        </p:blipFill>
        <p:spPr>
          <a:xfrm>
            <a:off x="10874475" y="5777021"/>
            <a:ext cx="1143059" cy="806491"/>
          </a:xfrm>
          <a:prstGeom prst="rect">
            <a:avLst/>
          </a:prstGeom>
        </p:spPr>
      </p:pic>
    </p:spTree>
    <p:extLst>
      <p:ext uri="{BB962C8B-B14F-4D97-AF65-F5344CB8AC3E}">
        <p14:creationId xmlns:p14="http://schemas.microsoft.com/office/powerpoint/2010/main" val="1861080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61FD4-D62D-2B10-EA83-878FAB9256ED}"/>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BEF1526-E1A2-7976-6A3A-F0862115447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4450"/>
          <a:stretch/>
        </p:blipFill>
        <p:spPr>
          <a:xfrm>
            <a:off x="279280" y="773723"/>
            <a:ext cx="11633440" cy="5341777"/>
          </a:xfrm>
          <a:prstGeom prst="rect">
            <a:avLst/>
          </a:prstGeom>
          <a:ln>
            <a:noFill/>
          </a:ln>
        </p:spPr>
      </p:pic>
      <p:pic>
        <p:nvPicPr>
          <p:cNvPr id="2" name="Picture 1">
            <a:extLst>
              <a:ext uri="{FF2B5EF4-FFF2-40B4-BE49-F238E27FC236}">
                <a16:creationId xmlns:a16="http://schemas.microsoft.com/office/drawing/2014/main" id="{CA2FCAB7-F484-82B8-F44F-468374905F3B}"/>
              </a:ext>
            </a:extLst>
          </p:cNvPr>
          <p:cNvPicPr>
            <a:picLocks noChangeAspect="1"/>
          </p:cNvPicPr>
          <p:nvPr/>
        </p:nvPicPr>
        <p:blipFill>
          <a:blip r:embed="rId4"/>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0D68E7D8-29FE-F585-FCEF-0705267032A6}"/>
              </a:ext>
            </a:extLst>
          </p:cNvPr>
          <p:cNvPicPr>
            <a:picLocks noChangeAspect="1"/>
          </p:cNvPicPr>
          <p:nvPr/>
        </p:nvPicPr>
        <p:blipFill>
          <a:blip r:embed="rId5"/>
          <a:stretch>
            <a:fillRect/>
          </a:stretch>
        </p:blipFill>
        <p:spPr>
          <a:xfrm>
            <a:off x="10874475" y="5777021"/>
            <a:ext cx="1143059" cy="806491"/>
          </a:xfrm>
          <a:prstGeom prst="rect">
            <a:avLst/>
          </a:prstGeom>
        </p:spPr>
      </p:pic>
    </p:spTree>
    <p:extLst>
      <p:ext uri="{BB962C8B-B14F-4D97-AF65-F5344CB8AC3E}">
        <p14:creationId xmlns:p14="http://schemas.microsoft.com/office/powerpoint/2010/main" val="81503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7DD71E-04CD-6300-08B1-263F421F3D45}"/>
              </a:ext>
            </a:extLst>
          </p:cNvPr>
          <p:cNvSpPr txBox="1"/>
          <p:nvPr/>
        </p:nvSpPr>
        <p:spPr bwMode="auto">
          <a:xfrm>
            <a:off x="995538" y="1487006"/>
            <a:ext cx="10710792" cy="2800767"/>
          </a:xfrm>
          <a:prstGeom prst="rect">
            <a:avLst/>
          </a:prstGeom>
          <a:noFill/>
          <a:ln w="9525">
            <a:noFill/>
            <a:miter lim="800000"/>
            <a:headEnd/>
            <a:tailEnd/>
          </a:ln>
        </p:spPr>
        <p:txBody>
          <a:bodyPr wrap="square">
            <a:spAutoFit/>
          </a:bodyPr>
          <a:lstStyle/>
          <a:p>
            <a:endParaRPr lang="es-DO" sz="2800" dirty="0"/>
          </a:p>
          <a:p>
            <a:r>
              <a:rPr lang="es-DO" sz="2800" b="1" i="0" dirty="0">
                <a:effectLst/>
                <a:latin typeface="Söhne"/>
              </a:rPr>
              <a:t>Violaciones de seguridad de datos:</a:t>
            </a:r>
            <a:r>
              <a:rPr lang="es-DO" sz="2800" b="0" i="0" dirty="0">
                <a:solidFill>
                  <a:srgbClr val="D1D5DB"/>
                </a:solidFill>
                <a:effectLst/>
                <a:latin typeface="Söhne"/>
              </a:rPr>
              <a:t> </a:t>
            </a:r>
            <a:r>
              <a:rPr lang="es-DO" sz="2800" dirty="0"/>
              <a:t>Los terceros pueden acceder a información sensible o datos confidenciales de la organización. Si no se implementan medidas de seguridad adecuadas, puede haber fugas de datos o ciberataques.</a:t>
            </a:r>
          </a:p>
          <a:p>
            <a:endParaRPr lang="es-DO" dirty="0"/>
          </a:p>
          <a:p>
            <a:endParaRPr lang="es-DO" dirty="0"/>
          </a:p>
        </p:txBody>
      </p:sp>
      <p:pic>
        <p:nvPicPr>
          <p:cNvPr id="2" name="Picture 1">
            <a:extLst>
              <a:ext uri="{FF2B5EF4-FFF2-40B4-BE49-F238E27FC236}">
                <a16:creationId xmlns:a16="http://schemas.microsoft.com/office/drawing/2014/main" id="{946A5544-4176-1FB9-4DBF-2541DD678B2B}"/>
              </a:ext>
            </a:extLst>
          </p:cNvPr>
          <p:cNvPicPr>
            <a:picLocks noChangeAspect="1"/>
          </p:cNvPicPr>
          <p:nvPr/>
        </p:nvPicPr>
        <p:blipFill>
          <a:blip r:embed="rId3"/>
          <a:stretch>
            <a:fillRect/>
          </a:stretch>
        </p:blipFill>
        <p:spPr>
          <a:xfrm>
            <a:off x="9062862" y="4156092"/>
            <a:ext cx="2133600" cy="2143125"/>
          </a:xfrm>
          <a:prstGeom prst="rect">
            <a:avLst/>
          </a:prstGeom>
        </p:spPr>
      </p:pic>
      <p:pic>
        <p:nvPicPr>
          <p:cNvPr id="3" name="Picture 2">
            <a:extLst>
              <a:ext uri="{FF2B5EF4-FFF2-40B4-BE49-F238E27FC236}">
                <a16:creationId xmlns:a16="http://schemas.microsoft.com/office/drawing/2014/main" id="{3A663BD7-1555-98F9-6C1B-000B5495BE54}"/>
              </a:ext>
            </a:extLst>
          </p:cNvPr>
          <p:cNvPicPr>
            <a:picLocks noChangeAspect="1"/>
          </p:cNvPicPr>
          <p:nvPr/>
        </p:nvPicPr>
        <p:blipFill>
          <a:blip r:embed="rId4"/>
          <a:stretch>
            <a:fillRect/>
          </a:stretch>
        </p:blipFill>
        <p:spPr>
          <a:xfrm>
            <a:off x="1" y="0"/>
            <a:ext cx="4393580" cy="677733"/>
          </a:xfrm>
          <a:prstGeom prst="rect">
            <a:avLst/>
          </a:prstGeom>
        </p:spPr>
      </p:pic>
      <p:pic>
        <p:nvPicPr>
          <p:cNvPr id="4" name="Picture 3">
            <a:extLst>
              <a:ext uri="{FF2B5EF4-FFF2-40B4-BE49-F238E27FC236}">
                <a16:creationId xmlns:a16="http://schemas.microsoft.com/office/drawing/2014/main" id="{497A7498-AA39-E961-0419-A8FA94F93744}"/>
              </a:ext>
            </a:extLst>
          </p:cNvPr>
          <p:cNvPicPr>
            <a:picLocks noChangeAspect="1"/>
          </p:cNvPicPr>
          <p:nvPr/>
        </p:nvPicPr>
        <p:blipFill>
          <a:blip r:embed="rId5"/>
          <a:stretch>
            <a:fillRect/>
          </a:stretch>
        </p:blipFill>
        <p:spPr>
          <a:xfrm>
            <a:off x="10874475" y="5777021"/>
            <a:ext cx="1143059" cy="806491"/>
          </a:xfrm>
          <a:prstGeom prst="rect">
            <a:avLst/>
          </a:prstGeom>
        </p:spPr>
      </p:pic>
    </p:spTree>
    <p:extLst>
      <p:ext uri="{BB962C8B-B14F-4D97-AF65-F5344CB8AC3E}">
        <p14:creationId xmlns:p14="http://schemas.microsoft.com/office/powerpoint/2010/main" val="2158860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7DD71E-04CD-6300-08B1-263F421F3D45}"/>
              </a:ext>
            </a:extLst>
          </p:cNvPr>
          <p:cNvSpPr txBox="1"/>
          <p:nvPr/>
        </p:nvSpPr>
        <p:spPr bwMode="auto">
          <a:xfrm>
            <a:off x="986788" y="1788457"/>
            <a:ext cx="10218424" cy="2862322"/>
          </a:xfrm>
          <a:prstGeom prst="rect">
            <a:avLst/>
          </a:prstGeom>
          <a:noFill/>
          <a:ln w="9525">
            <a:noFill/>
            <a:miter lim="800000"/>
            <a:headEnd/>
            <a:tailEnd/>
          </a:ln>
        </p:spPr>
        <p:txBody>
          <a:bodyPr wrap="square">
            <a:spAutoFit/>
          </a:bodyPr>
          <a:lstStyle/>
          <a:p>
            <a:endParaRPr lang="es-DO" sz="3600" dirty="0"/>
          </a:p>
          <a:p>
            <a:r>
              <a:rPr lang="es-DO" sz="3600" b="1" dirty="0"/>
              <a:t>Incumplimiento normativo: </a:t>
            </a:r>
            <a:r>
              <a:rPr lang="es-DO" sz="3600" dirty="0"/>
              <a:t>Los terceros pueden no cumplir con las leyes y regulaciones aplicables, lo que podría exponer a la organización a sanciones legales y dañar su reputación.</a:t>
            </a:r>
            <a:endParaRPr lang="es-DO" dirty="0"/>
          </a:p>
        </p:txBody>
      </p:sp>
      <p:pic>
        <p:nvPicPr>
          <p:cNvPr id="3" name="Picture 2">
            <a:extLst>
              <a:ext uri="{FF2B5EF4-FFF2-40B4-BE49-F238E27FC236}">
                <a16:creationId xmlns:a16="http://schemas.microsoft.com/office/drawing/2014/main" id="{7FBF1E01-E3BB-B5DD-B2D2-A37BE1A17A15}"/>
              </a:ext>
            </a:extLst>
          </p:cNvPr>
          <p:cNvPicPr>
            <a:picLocks noChangeAspect="1"/>
          </p:cNvPicPr>
          <p:nvPr/>
        </p:nvPicPr>
        <p:blipFill>
          <a:blip r:embed="rId3"/>
          <a:stretch>
            <a:fillRect/>
          </a:stretch>
        </p:blipFill>
        <p:spPr>
          <a:xfrm>
            <a:off x="6292466" y="5085228"/>
            <a:ext cx="3371850" cy="1352550"/>
          </a:xfrm>
          <a:prstGeom prst="rect">
            <a:avLst/>
          </a:prstGeom>
        </p:spPr>
      </p:pic>
      <p:pic>
        <p:nvPicPr>
          <p:cNvPr id="2" name="Picture 1">
            <a:extLst>
              <a:ext uri="{FF2B5EF4-FFF2-40B4-BE49-F238E27FC236}">
                <a16:creationId xmlns:a16="http://schemas.microsoft.com/office/drawing/2014/main" id="{3B48C9EE-DA9B-A496-9C4F-B0EB1D77A9EA}"/>
              </a:ext>
            </a:extLst>
          </p:cNvPr>
          <p:cNvPicPr>
            <a:picLocks noChangeAspect="1"/>
          </p:cNvPicPr>
          <p:nvPr/>
        </p:nvPicPr>
        <p:blipFill>
          <a:blip r:embed="rId4"/>
          <a:stretch>
            <a:fillRect/>
          </a:stretch>
        </p:blipFill>
        <p:spPr>
          <a:xfrm>
            <a:off x="1" y="0"/>
            <a:ext cx="4393580" cy="677733"/>
          </a:xfrm>
          <a:prstGeom prst="rect">
            <a:avLst/>
          </a:prstGeom>
        </p:spPr>
      </p:pic>
      <p:pic>
        <p:nvPicPr>
          <p:cNvPr id="4" name="Picture 3">
            <a:extLst>
              <a:ext uri="{FF2B5EF4-FFF2-40B4-BE49-F238E27FC236}">
                <a16:creationId xmlns:a16="http://schemas.microsoft.com/office/drawing/2014/main" id="{A78E25D2-FC03-C35F-2BAE-A625EDC9B745}"/>
              </a:ext>
            </a:extLst>
          </p:cNvPr>
          <p:cNvPicPr>
            <a:picLocks noChangeAspect="1"/>
          </p:cNvPicPr>
          <p:nvPr/>
        </p:nvPicPr>
        <p:blipFill>
          <a:blip r:embed="rId5"/>
          <a:stretch>
            <a:fillRect/>
          </a:stretch>
        </p:blipFill>
        <p:spPr>
          <a:xfrm>
            <a:off x="10874475" y="5777021"/>
            <a:ext cx="1143059" cy="806491"/>
          </a:xfrm>
          <a:prstGeom prst="rect">
            <a:avLst/>
          </a:prstGeom>
        </p:spPr>
      </p:pic>
    </p:spTree>
    <p:extLst>
      <p:ext uri="{BB962C8B-B14F-4D97-AF65-F5344CB8AC3E}">
        <p14:creationId xmlns:p14="http://schemas.microsoft.com/office/powerpoint/2010/main" val="157366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47A72-DA98-DDC3-F93B-F075F26A2D45}"/>
            </a:ext>
          </a:extLst>
        </p:cNvPr>
        <p:cNvGrpSpPr/>
        <p:nvPr/>
      </p:nvGrpSpPr>
      <p:grpSpPr>
        <a:xfrm>
          <a:off x="0" y="0"/>
          <a:ext cx="0" cy="0"/>
          <a:chOff x="0" y="0"/>
          <a:chExt cx="0" cy="0"/>
        </a:xfrm>
      </p:grpSpPr>
      <p:sp>
        <p:nvSpPr>
          <p:cNvPr id="2" name="CuadroTexto 598">
            <a:extLst>
              <a:ext uri="{FF2B5EF4-FFF2-40B4-BE49-F238E27FC236}">
                <a16:creationId xmlns:a16="http://schemas.microsoft.com/office/drawing/2014/main" id="{C48A7621-925B-07AD-D672-CD6835D61215}"/>
              </a:ext>
            </a:extLst>
          </p:cNvPr>
          <p:cNvSpPr txBox="1"/>
          <p:nvPr/>
        </p:nvSpPr>
        <p:spPr>
          <a:xfrm>
            <a:off x="3645663" y="3228663"/>
            <a:ext cx="4259243" cy="646331"/>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ESCENARIO LOCAL</a:t>
            </a:r>
          </a:p>
        </p:txBody>
      </p:sp>
      <p:pic>
        <p:nvPicPr>
          <p:cNvPr id="4" name="Picture 3">
            <a:extLst>
              <a:ext uri="{FF2B5EF4-FFF2-40B4-BE49-F238E27FC236}">
                <a16:creationId xmlns:a16="http://schemas.microsoft.com/office/drawing/2014/main" id="{7C9E914B-3403-65C5-E54B-61B636E53B25}"/>
              </a:ext>
            </a:extLst>
          </p:cNvPr>
          <p:cNvPicPr>
            <a:picLocks noChangeAspect="1"/>
          </p:cNvPicPr>
          <p:nvPr/>
        </p:nvPicPr>
        <p:blipFill>
          <a:blip r:embed="rId3"/>
          <a:stretch>
            <a:fillRect/>
          </a:stretch>
        </p:blipFill>
        <p:spPr>
          <a:xfrm>
            <a:off x="0" y="114487"/>
            <a:ext cx="4584589" cy="707197"/>
          </a:xfrm>
          <a:prstGeom prst="rect">
            <a:avLst/>
          </a:prstGeom>
        </p:spPr>
      </p:pic>
      <p:pic>
        <p:nvPicPr>
          <p:cNvPr id="5" name="Picture 4">
            <a:extLst>
              <a:ext uri="{FF2B5EF4-FFF2-40B4-BE49-F238E27FC236}">
                <a16:creationId xmlns:a16="http://schemas.microsoft.com/office/drawing/2014/main" id="{03B72C73-90E1-A558-75E6-1509060149EC}"/>
              </a:ext>
            </a:extLst>
          </p:cNvPr>
          <p:cNvPicPr>
            <a:picLocks noChangeAspect="1"/>
          </p:cNvPicPr>
          <p:nvPr/>
        </p:nvPicPr>
        <p:blipFill>
          <a:blip r:embed="rId4"/>
          <a:stretch>
            <a:fillRect/>
          </a:stretch>
        </p:blipFill>
        <p:spPr>
          <a:xfrm>
            <a:off x="10276114" y="5571451"/>
            <a:ext cx="1333974" cy="911006"/>
          </a:xfrm>
          <a:prstGeom prst="rect">
            <a:avLst/>
          </a:prstGeom>
        </p:spPr>
      </p:pic>
      <p:pic>
        <p:nvPicPr>
          <p:cNvPr id="1026" name="Picture 2" descr="Bandera de la República Dominicana ...">
            <a:extLst>
              <a:ext uri="{FF2B5EF4-FFF2-40B4-BE49-F238E27FC236}">
                <a16:creationId xmlns:a16="http://schemas.microsoft.com/office/drawing/2014/main" id="{57731926-44EC-6C85-87AA-787408691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9741" y="37554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97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7DD71E-04CD-6300-08B1-263F421F3D45}"/>
              </a:ext>
            </a:extLst>
          </p:cNvPr>
          <p:cNvSpPr txBox="1"/>
          <p:nvPr/>
        </p:nvSpPr>
        <p:spPr bwMode="auto">
          <a:xfrm>
            <a:off x="900635" y="1520500"/>
            <a:ext cx="9916973" cy="2677656"/>
          </a:xfrm>
          <a:prstGeom prst="rect">
            <a:avLst/>
          </a:prstGeom>
          <a:noFill/>
          <a:ln w="9525">
            <a:noFill/>
            <a:miter lim="800000"/>
            <a:headEnd/>
            <a:tailEnd/>
          </a:ln>
        </p:spPr>
        <p:txBody>
          <a:bodyPr wrap="square">
            <a:spAutoFit/>
          </a:bodyPr>
          <a:lstStyle/>
          <a:p>
            <a:endParaRPr lang="es-DO" sz="2800" dirty="0"/>
          </a:p>
          <a:p>
            <a:r>
              <a:rPr lang="es-DO" sz="2800" b="1" dirty="0">
                <a:effectLst>
                  <a:outerShdw blurRad="38100" dist="38100" dir="2700000" algn="tl">
                    <a:srgbClr val="000000">
                      <a:alpha val="43137"/>
                    </a:srgbClr>
                  </a:outerShdw>
                </a:effectLst>
              </a:rPr>
              <a:t>Interrupciones en la cadena de suministro: </a:t>
            </a:r>
          </a:p>
          <a:p>
            <a:r>
              <a:rPr lang="es-DO" sz="2800" dirty="0"/>
              <a:t>Los problemas con los proveedores pueden afectar la disponibilidad de los servicios o directamente en la cadena de suministro de los productos, lo que podría tener un impacto negativo en la operación de la organización.</a:t>
            </a:r>
          </a:p>
        </p:txBody>
      </p:sp>
      <p:pic>
        <p:nvPicPr>
          <p:cNvPr id="2" name="Picture 1">
            <a:extLst>
              <a:ext uri="{FF2B5EF4-FFF2-40B4-BE49-F238E27FC236}">
                <a16:creationId xmlns:a16="http://schemas.microsoft.com/office/drawing/2014/main" id="{60281EB6-78BE-3C22-E20B-7621A298464A}"/>
              </a:ext>
            </a:extLst>
          </p:cNvPr>
          <p:cNvPicPr>
            <a:picLocks noChangeAspect="1"/>
          </p:cNvPicPr>
          <p:nvPr/>
        </p:nvPicPr>
        <p:blipFill>
          <a:blip r:embed="rId3"/>
          <a:stretch>
            <a:fillRect/>
          </a:stretch>
        </p:blipFill>
        <p:spPr>
          <a:xfrm>
            <a:off x="10192195" y="2323498"/>
            <a:ext cx="1646063" cy="1646063"/>
          </a:xfrm>
          <a:prstGeom prst="rect">
            <a:avLst/>
          </a:prstGeom>
        </p:spPr>
      </p:pic>
      <p:pic>
        <p:nvPicPr>
          <p:cNvPr id="3" name="Picture 2">
            <a:extLst>
              <a:ext uri="{FF2B5EF4-FFF2-40B4-BE49-F238E27FC236}">
                <a16:creationId xmlns:a16="http://schemas.microsoft.com/office/drawing/2014/main" id="{AF4BB931-7717-F114-1324-06CD5C0847AE}"/>
              </a:ext>
            </a:extLst>
          </p:cNvPr>
          <p:cNvPicPr>
            <a:picLocks noChangeAspect="1"/>
          </p:cNvPicPr>
          <p:nvPr/>
        </p:nvPicPr>
        <p:blipFill>
          <a:blip r:embed="rId4"/>
          <a:stretch>
            <a:fillRect/>
          </a:stretch>
        </p:blipFill>
        <p:spPr>
          <a:xfrm>
            <a:off x="1" y="0"/>
            <a:ext cx="4393580" cy="677733"/>
          </a:xfrm>
          <a:prstGeom prst="rect">
            <a:avLst/>
          </a:prstGeom>
        </p:spPr>
      </p:pic>
      <p:pic>
        <p:nvPicPr>
          <p:cNvPr id="5" name="Picture 4">
            <a:extLst>
              <a:ext uri="{FF2B5EF4-FFF2-40B4-BE49-F238E27FC236}">
                <a16:creationId xmlns:a16="http://schemas.microsoft.com/office/drawing/2014/main" id="{71EAD784-0490-BF81-69FE-A79C6E3BCC81}"/>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1078080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7DD71E-04CD-6300-08B1-263F421F3D45}"/>
              </a:ext>
            </a:extLst>
          </p:cNvPr>
          <p:cNvSpPr txBox="1"/>
          <p:nvPr/>
        </p:nvSpPr>
        <p:spPr bwMode="auto">
          <a:xfrm>
            <a:off x="874207" y="1637882"/>
            <a:ext cx="8262257" cy="2954655"/>
          </a:xfrm>
          <a:prstGeom prst="rect">
            <a:avLst/>
          </a:prstGeom>
          <a:noFill/>
          <a:ln w="9525">
            <a:noFill/>
            <a:miter lim="800000"/>
            <a:headEnd/>
            <a:tailEnd/>
          </a:ln>
        </p:spPr>
        <p:txBody>
          <a:bodyPr wrap="square">
            <a:spAutoFit/>
          </a:bodyPr>
          <a:lstStyle/>
          <a:p>
            <a:endParaRPr lang="es-DO" sz="2800" dirty="0"/>
          </a:p>
          <a:p>
            <a:endParaRPr lang="es-DO" sz="2800" b="1" dirty="0">
              <a:effectLst>
                <a:outerShdw blurRad="38100" dist="38100" dir="2700000" algn="tl">
                  <a:srgbClr val="000000">
                    <a:alpha val="43137"/>
                  </a:srgbClr>
                </a:outerShdw>
              </a:effectLst>
            </a:endParaRPr>
          </a:p>
          <a:p>
            <a:r>
              <a:rPr lang="es-DO" sz="2800" b="1" dirty="0">
                <a:effectLst>
                  <a:outerShdw blurRad="38100" dist="38100" dir="2700000" algn="tl">
                    <a:srgbClr val="000000">
                      <a:alpha val="43137"/>
                    </a:srgbClr>
                  </a:outerShdw>
                </a:effectLst>
              </a:rPr>
              <a:t>Problemas de calidad: </a:t>
            </a:r>
            <a:r>
              <a:rPr lang="es-DO" sz="2800" dirty="0"/>
              <a:t>Los productos o servicios proporcionados por terceros pueden no cumplir con los estándares de calidad esperados, lo que podría afectar la calidad de los productos finales de la organización.</a:t>
            </a:r>
            <a:endParaRPr lang="es-DO" b="1" dirty="0">
              <a:effectLst>
                <a:outerShdw blurRad="38100" dist="38100" dir="2700000" algn="tl">
                  <a:srgbClr val="000000">
                    <a:alpha val="43137"/>
                  </a:srgbClr>
                </a:outerShdw>
              </a:effectLst>
            </a:endParaRPr>
          </a:p>
          <a:p>
            <a:endParaRPr lang="es-DO" dirty="0"/>
          </a:p>
        </p:txBody>
      </p:sp>
      <p:pic>
        <p:nvPicPr>
          <p:cNvPr id="4" name="Picture 3">
            <a:extLst>
              <a:ext uri="{FF2B5EF4-FFF2-40B4-BE49-F238E27FC236}">
                <a16:creationId xmlns:a16="http://schemas.microsoft.com/office/drawing/2014/main" id="{97B2FA04-CD4D-845E-C197-F8232C4CE85E}"/>
              </a:ext>
            </a:extLst>
          </p:cNvPr>
          <p:cNvPicPr>
            <a:picLocks noChangeAspect="1"/>
          </p:cNvPicPr>
          <p:nvPr/>
        </p:nvPicPr>
        <p:blipFill rotWithShape="1">
          <a:blip r:embed="rId3"/>
          <a:srcRect b="17689"/>
          <a:stretch/>
        </p:blipFill>
        <p:spPr>
          <a:xfrm>
            <a:off x="9680016" y="2620264"/>
            <a:ext cx="2076450" cy="1811059"/>
          </a:xfrm>
          <a:prstGeom prst="rect">
            <a:avLst/>
          </a:prstGeom>
        </p:spPr>
      </p:pic>
      <p:pic>
        <p:nvPicPr>
          <p:cNvPr id="2" name="Picture 1">
            <a:extLst>
              <a:ext uri="{FF2B5EF4-FFF2-40B4-BE49-F238E27FC236}">
                <a16:creationId xmlns:a16="http://schemas.microsoft.com/office/drawing/2014/main" id="{F28B1760-4C27-5FF4-366E-F8068965570B}"/>
              </a:ext>
            </a:extLst>
          </p:cNvPr>
          <p:cNvPicPr>
            <a:picLocks noChangeAspect="1"/>
          </p:cNvPicPr>
          <p:nvPr/>
        </p:nvPicPr>
        <p:blipFill>
          <a:blip r:embed="rId4"/>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97628156-ABEA-E1EC-6BB1-D6C44F93FE9C}"/>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376592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7DD71E-04CD-6300-08B1-263F421F3D45}"/>
              </a:ext>
            </a:extLst>
          </p:cNvPr>
          <p:cNvSpPr txBox="1"/>
          <p:nvPr/>
        </p:nvSpPr>
        <p:spPr bwMode="auto">
          <a:xfrm>
            <a:off x="874207" y="1014884"/>
            <a:ext cx="8262257" cy="5386090"/>
          </a:xfrm>
          <a:prstGeom prst="rect">
            <a:avLst/>
          </a:prstGeom>
          <a:noFill/>
          <a:ln w="9525">
            <a:noFill/>
            <a:miter lim="800000"/>
            <a:headEnd/>
            <a:tailEnd/>
          </a:ln>
        </p:spPr>
        <p:txBody>
          <a:bodyPr wrap="square">
            <a:spAutoFit/>
          </a:bodyPr>
          <a:lstStyle/>
          <a:p>
            <a:endParaRPr lang="es-DO" b="1" dirty="0">
              <a:effectLst>
                <a:outerShdw blurRad="38100" dist="38100" dir="2700000" algn="tl">
                  <a:srgbClr val="000000">
                    <a:alpha val="43137"/>
                  </a:srgbClr>
                </a:outerShdw>
              </a:effectLst>
            </a:endParaRPr>
          </a:p>
          <a:p>
            <a:r>
              <a:rPr lang="es-DO" sz="2800" b="1" dirty="0">
                <a:effectLst>
                  <a:outerShdw blurRad="38100" dist="38100" dir="2700000" algn="tl">
                    <a:srgbClr val="000000">
                      <a:alpha val="43137"/>
                    </a:srgbClr>
                  </a:outerShdw>
                </a:effectLst>
              </a:rPr>
              <a:t>Riesgo de seguridad de la información:</a:t>
            </a:r>
          </a:p>
          <a:p>
            <a:endParaRPr lang="es-ES" sz="2800" dirty="0"/>
          </a:p>
          <a:p>
            <a:r>
              <a:rPr lang="es-ES" sz="2800" dirty="0"/>
              <a:t>Permitir que alguien más acceda a los datos siempre conlleva cierto riesgo, ya que pueden ocurrir cosas no deseadas: otra persona podría ver información sin permiso, alterar lo que tenemos, detener el acceso, o incluso eliminar o registrar detalles importantes. En pocas palabras, cuando confiamos datos a otros, siempre hay una posibilidad de que algo salga mal, y por eso es importante pensar en cómo proteger esa información.</a:t>
            </a:r>
            <a:endParaRPr lang="es-DO" dirty="0"/>
          </a:p>
          <a:p>
            <a:endParaRPr lang="es-DO" dirty="0"/>
          </a:p>
        </p:txBody>
      </p:sp>
      <p:pic>
        <p:nvPicPr>
          <p:cNvPr id="3" name="Picture 2">
            <a:extLst>
              <a:ext uri="{FF2B5EF4-FFF2-40B4-BE49-F238E27FC236}">
                <a16:creationId xmlns:a16="http://schemas.microsoft.com/office/drawing/2014/main" id="{D1807F37-76A6-37A2-5BFD-D23530614CFC}"/>
              </a:ext>
            </a:extLst>
          </p:cNvPr>
          <p:cNvPicPr>
            <a:picLocks noChangeAspect="1"/>
          </p:cNvPicPr>
          <p:nvPr/>
        </p:nvPicPr>
        <p:blipFill rotWithShape="1">
          <a:blip r:embed="rId3">
            <a:extLst>
              <a:ext uri="{28A0092B-C50C-407E-A947-70E740481C1C}">
                <a14:useLocalDpi xmlns:a14="http://schemas.microsoft.com/office/drawing/2010/main" val="0"/>
              </a:ext>
            </a:extLst>
          </a:blip>
          <a:srcRect b="10535"/>
          <a:stretch/>
        </p:blipFill>
        <p:spPr>
          <a:xfrm>
            <a:off x="9260393" y="3393778"/>
            <a:ext cx="2057400" cy="1771075"/>
          </a:xfrm>
          <a:prstGeom prst="rect">
            <a:avLst/>
          </a:prstGeom>
        </p:spPr>
      </p:pic>
      <p:pic>
        <p:nvPicPr>
          <p:cNvPr id="2" name="Picture 1">
            <a:extLst>
              <a:ext uri="{FF2B5EF4-FFF2-40B4-BE49-F238E27FC236}">
                <a16:creationId xmlns:a16="http://schemas.microsoft.com/office/drawing/2014/main" id="{70A3FBFB-E25B-F49E-3C00-189DF25815A5}"/>
              </a:ext>
            </a:extLst>
          </p:cNvPr>
          <p:cNvPicPr>
            <a:picLocks noChangeAspect="1"/>
          </p:cNvPicPr>
          <p:nvPr/>
        </p:nvPicPr>
        <p:blipFill>
          <a:blip r:embed="rId4"/>
          <a:stretch>
            <a:fillRect/>
          </a:stretch>
        </p:blipFill>
        <p:spPr>
          <a:xfrm>
            <a:off x="1" y="0"/>
            <a:ext cx="4393580" cy="677733"/>
          </a:xfrm>
          <a:prstGeom prst="rect">
            <a:avLst/>
          </a:prstGeom>
        </p:spPr>
      </p:pic>
      <p:pic>
        <p:nvPicPr>
          <p:cNvPr id="4" name="Picture 3">
            <a:extLst>
              <a:ext uri="{FF2B5EF4-FFF2-40B4-BE49-F238E27FC236}">
                <a16:creationId xmlns:a16="http://schemas.microsoft.com/office/drawing/2014/main" id="{3A251DCC-04F2-B7B3-5875-61147AC16662}"/>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1980381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7DD71E-04CD-6300-08B1-263F421F3D45}"/>
              </a:ext>
            </a:extLst>
          </p:cNvPr>
          <p:cNvSpPr txBox="1"/>
          <p:nvPr/>
        </p:nvSpPr>
        <p:spPr bwMode="auto">
          <a:xfrm>
            <a:off x="874207" y="1014884"/>
            <a:ext cx="8262257" cy="2246769"/>
          </a:xfrm>
          <a:prstGeom prst="rect">
            <a:avLst/>
          </a:prstGeom>
          <a:noFill/>
          <a:ln w="9525">
            <a:noFill/>
            <a:miter lim="800000"/>
            <a:headEnd/>
            <a:tailEnd/>
          </a:ln>
        </p:spPr>
        <p:txBody>
          <a:bodyPr wrap="square">
            <a:spAutoFit/>
          </a:bodyPr>
          <a:lstStyle/>
          <a:p>
            <a:endParaRPr lang="es-DO" sz="2800" dirty="0"/>
          </a:p>
          <a:p>
            <a:r>
              <a:rPr lang="es-DO" sz="2800" b="1" dirty="0">
                <a:effectLst>
                  <a:outerShdw blurRad="38100" dist="38100" dir="2700000" algn="tl">
                    <a:srgbClr val="000000">
                      <a:alpha val="43137"/>
                    </a:srgbClr>
                  </a:outerShdw>
                </a:effectLst>
              </a:rPr>
              <a:t>Riesgos financieros: </a:t>
            </a:r>
            <a:r>
              <a:rPr lang="es-DO" sz="2800" dirty="0"/>
              <a:t>Problemas financieros en terceros, como quiebras o reestructuraciones, pueden tener un impacto directo en la estabilidad financiera de la organización.</a:t>
            </a:r>
          </a:p>
        </p:txBody>
      </p:sp>
      <p:pic>
        <p:nvPicPr>
          <p:cNvPr id="4" name="Picture 3">
            <a:extLst>
              <a:ext uri="{FF2B5EF4-FFF2-40B4-BE49-F238E27FC236}">
                <a16:creationId xmlns:a16="http://schemas.microsoft.com/office/drawing/2014/main" id="{31CF8DBB-DF6D-CB91-2D06-93E6D2E69107}"/>
              </a:ext>
            </a:extLst>
          </p:cNvPr>
          <p:cNvPicPr>
            <a:picLocks noChangeAspect="1"/>
          </p:cNvPicPr>
          <p:nvPr/>
        </p:nvPicPr>
        <p:blipFill>
          <a:blip r:embed="rId3"/>
          <a:stretch>
            <a:fillRect/>
          </a:stretch>
        </p:blipFill>
        <p:spPr>
          <a:xfrm>
            <a:off x="8746095" y="3596348"/>
            <a:ext cx="2524125" cy="1809750"/>
          </a:xfrm>
          <a:prstGeom prst="rect">
            <a:avLst/>
          </a:prstGeom>
        </p:spPr>
      </p:pic>
      <p:pic>
        <p:nvPicPr>
          <p:cNvPr id="2" name="Picture 1">
            <a:extLst>
              <a:ext uri="{FF2B5EF4-FFF2-40B4-BE49-F238E27FC236}">
                <a16:creationId xmlns:a16="http://schemas.microsoft.com/office/drawing/2014/main" id="{FF9732DF-DAB3-F11E-4B66-5F3E9B9B4BB5}"/>
              </a:ext>
            </a:extLst>
          </p:cNvPr>
          <p:cNvPicPr>
            <a:picLocks noChangeAspect="1"/>
          </p:cNvPicPr>
          <p:nvPr/>
        </p:nvPicPr>
        <p:blipFill>
          <a:blip r:embed="rId4"/>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8D12754A-97C7-704D-7EBC-EEA579899352}"/>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4057630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7DD71E-04CD-6300-08B1-263F421F3D45}"/>
              </a:ext>
            </a:extLst>
          </p:cNvPr>
          <p:cNvSpPr txBox="1"/>
          <p:nvPr/>
        </p:nvSpPr>
        <p:spPr bwMode="auto">
          <a:xfrm>
            <a:off x="874207" y="1014884"/>
            <a:ext cx="8262257" cy="3108543"/>
          </a:xfrm>
          <a:prstGeom prst="rect">
            <a:avLst/>
          </a:prstGeom>
          <a:noFill/>
          <a:ln w="9525">
            <a:noFill/>
            <a:miter lim="800000"/>
            <a:headEnd/>
            <a:tailEnd/>
          </a:ln>
        </p:spPr>
        <p:txBody>
          <a:bodyPr wrap="square">
            <a:spAutoFit/>
          </a:bodyPr>
          <a:lstStyle/>
          <a:p>
            <a:endParaRPr lang="es-DO" sz="2800" dirty="0"/>
          </a:p>
          <a:p>
            <a:endParaRPr lang="es-DO" sz="2800" dirty="0"/>
          </a:p>
          <a:p>
            <a:r>
              <a:rPr lang="es-DO" sz="2800" b="1" dirty="0">
                <a:effectLst>
                  <a:outerShdw blurRad="38100" dist="38100" dir="2700000" algn="tl">
                    <a:srgbClr val="000000">
                      <a:alpha val="43137"/>
                    </a:srgbClr>
                  </a:outerShdw>
                </a:effectLst>
              </a:rPr>
              <a:t>Reputación: </a:t>
            </a:r>
            <a:r>
              <a:rPr lang="es-DO" sz="2800" dirty="0"/>
              <a:t>Las acciones o comportamientos de terceros pueden afectar la reputación de la organización. Esto es especialmente importante en la era de las redes sociales, donde las noticias se difunden rápidamente.</a:t>
            </a:r>
          </a:p>
        </p:txBody>
      </p:sp>
      <p:pic>
        <p:nvPicPr>
          <p:cNvPr id="2" name="Picture 1">
            <a:extLst>
              <a:ext uri="{FF2B5EF4-FFF2-40B4-BE49-F238E27FC236}">
                <a16:creationId xmlns:a16="http://schemas.microsoft.com/office/drawing/2014/main" id="{FF38F298-BE53-BC46-ACD5-317E709CC769}"/>
              </a:ext>
            </a:extLst>
          </p:cNvPr>
          <p:cNvPicPr>
            <a:picLocks noChangeAspect="1"/>
          </p:cNvPicPr>
          <p:nvPr/>
        </p:nvPicPr>
        <p:blipFill>
          <a:blip r:embed="rId3"/>
          <a:stretch>
            <a:fillRect/>
          </a:stretch>
        </p:blipFill>
        <p:spPr>
          <a:xfrm>
            <a:off x="8452559" y="4123427"/>
            <a:ext cx="3076575" cy="1485900"/>
          </a:xfrm>
          <a:prstGeom prst="rect">
            <a:avLst/>
          </a:prstGeom>
        </p:spPr>
      </p:pic>
      <p:pic>
        <p:nvPicPr>
          <p:cNvPr id="3" name="Picture 2">
            <a:extLst>
              <a:ext uri="{FF2B5EF4-FFF2-40B4-BE49-F238E27FC236}">
                <a16:creationId xmlns:a16="http://schemas.microsoft.com/office/drawing/2014/main" id="{7A31F98E-0B7C-5CE9-EB96-763644C37D9D}"/>
              </a:ext>
            </a:extLst>
          </p:cNvPr>
          <p:cNvPicPr>
            <a:picLocks noChangeAspect="1"/>
          </p:cNvPicPr>
          <p:nvPr/>
        </p:nvPicPr>
        <p:blipFill>
          <a:blip r:embed="rId4"/>
          <a:stretch>
            <a:fillRect/>
          </a:stretch>
        </p:blipFill>
        <p:spPr>
          <a:xfrm>
            <a:off x="1" y="0"/>
            <a:ext cx="4393580" cy="677733"/>
          </a:xfrm>
          <a:prstGeom prst="rect">
            <a:avLst/>
          </a:prstGeom>
        </p:spPr>
      </p:pic>
      <p:pic>
        <p:nvPicPr>
          <p:cNvPr id="4" name="Picture 3">
            <a:extLst>
              <a:ext uri="{FF2B5EF4-FFF2-40B4-BE49-F238E27FC236}">
                <a16:creationId xmlns:a16="http://schemas.microsoft.com/office/drawing/2014/main" id="{0473A955-D53F-A4C8-0131-74D5BE92D3DC}"/>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2970986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stión de riesgo de terceros">
            <a:extLst>
              <a:ext uri="{FF2B5EF4-FFF2-40B4-BE49-F238E27FC236}">
                <a16:creationId xmlns:a16="http://schemas.microsoft.com/office/drawing/2014/main" id="{2FCB43E7-D9C8-229C-27D6-35E3999E1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68" y="334029"/>
            <a:ext cx="5105400"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5C2A35-D2CB-BA19-D215-65D94F9D5515}"/>
              </a:ext>
            </a:extLst>
          </p:cNvPr>
          <p:cNvSpPr txBox="1"/>
          <p:nvPr/>
        </p:nvSpPr>
        <p:spPr bwMode="auto">
          <a:xfrm>
            <a:off x="821452" y="1166166"/>
            <a:ext cx="6104374" cy="5970865"/>
          </a:xfrm>
          <a:prstGeom prst="rect">
            <a:avLst/>
          </a:prstGeom>
          <a:noFill/>
          <a:ln w="9525">
            <a:noFill/>
            <a:miter lim="800000"/>
            <a:headEnd/>
            <a:tailEnd/>
          </a:ln>
        </p:spPr>
        <p:txBody>
          <a:bodyPr wrap="square">
            <a:spAutoFit/>
          </a:bodyPr>
          <a:lstStyle/>
          <a:p>
            <a:r>
              <a:rPr lang="es-DO" sz="2800" b="1" dirty="0">
                <a:effectLst>
                  <a:outerShdw blurRad="38100" dist="38100" dir="2700000" algn="tl">
                    <a:srgbClr val="000000">
                      <a:alpha val="43137"/>
                    </a:srgbClr>
                  </a:outerShdw>
                </a:effectLst>
              </a:rPr>
              <a:t>Entregables proceso debida diligencia Cumplimiento:</a:t>
            </a:r>
          </a:p>
          <a:p>
            <a:endParaRPr lang="es-DO" dirty="0"/>
          </a:p>
          <a:p>
            <a:pPr marL="285750" indent="-285750">
              <a:buFont typeface="Arial" panose="020B0604020202020204" pitchFamily="34" charset="0"/>
              <a:buChar char="•"/>
            </a:pPr>
            <a:r>
              <a:rPr lang="es-DO" dirty="0"/>
              <a:t>Acuerdos de Niveles de Servicio (SLA) </a:t>
            </a:r>
          </a:p>
          <a:p>
            <a:pPr marL="285750" indent="-285750">
              <a:buFont typeface="Arial" panose="020B0604020202020204" pitchFamily="34" charset="0"/>
              <a:buChar char="•"/>
            </a:pPr>
            <a:r>
              <a:rPr lang="es-DO" dirty="0"/>
              <a:t>Acuerdo de Confidencialidad (NDA)</a:t>
            </a:r>
          </a:p>
          <a:p>
            <a:pPr marL="285750" indent="-285750">
              <a:buFont typeface="Arial" panose="020B0604020202020204" pitchFamily="34" charset="0"/>
              <a:buChar char="•"/>
            </a:pPr>
            <a:r>
              <a:rPr lang="es-DO" dirty="0"/>
              <a:t>Contrato de servicios.</a:t>
            </a:r>
          </a:p>
          <a:p>
            <a:pPr marL="285750" indent="-285750">
              <a:buFont typeface="Arial" panose="020B0604020202020204" pitchFamily="34" charset="0"/>
              <a:buChar char="•"/>
            </a:pPr>
            <a:endParaRPr lang="es-DO" dirty="0"/>
          </a:p>
          <a:p>
            <a:pPr marL="285750" indent="-285750">
              <a:buFont typeface="Arial" panose="020B0604020202020204" pitchFamily="34" charset="0"/>
              <a:buChar char="•"/>
            </a:pPr>
            <a:endParaRPr lang="es-DO" dirty="0"/>
          </a:p>
          <a:p>
            <a:r>
              <a:rPr lang="es-DO" sz="2800" b="1" dirty="0">
                <a:effectLst>
                  <a:outerShdw blurRad="38100" dist="38100" dir="2700000" algn="tl">
                    <a:srgbClr val="000000">
                      <a:alpha val="43137"/>
                    </a:srgbClr>
                  </a:outerShdw>
                </a:effectLst>
              </a:rPr>
              <a:t>Entregables: Proceso</a:t>
            </a:r>
          </a:p>
          <a:p>
            <a:r>
              <a:rPr lang="es-DO" sz="2800" b="1" dirty="0">
                <a:effectLst>
                  <a:outerShdw blurRad="38100" dist="38100" dir="2700000" algn="tl">
                    <a:srgbClr val="000000">
                      <a:alpha val="43137"/>
                    </a:srgbClr>
                  </a:outerShdw>
                </a:effectLst>
              </a:rPr>
              <a:t>Gestión de Riesgos Ciberseguridad:</a:t>
            </a:r>
          </a:p>
          <a:p>
            <a:endParaRPr lang="es-DO" dirty="0"/>
          </a:p>
          <a:p>
            <a:pPr marL="285750" indent="-285750">
              <a:buFont typeface="Arial" panose="020B0604020202020204" pitchFamily="34" charset="0"/>
              <a:buChar char="•"/>
            </a:pPr>
            <a:r>
              <a:rPr lang="es-DO" dirty="0"/>
              <a:t>Evidencias del cumplimiento de los requisitos</a:t>
            </a:r>
          </a:p>
          <a:p>
            <a:r>
              <a:rPr lang="es-DO" dirty="0"/>
              <a:t> por parte del proveedor.</a:t>
            </a:r>
          </a:p>
          <a:p>
            <a:pPr marL="285750" indent="-285750">
              <a:buFont typeface="Arial" panose="020B0604020202020204" pitchFamily="34" charset="0"/>
              <a:buChar char="•"/>
            </a:pPr>
            <a:r>
              <a:rPr lang="es-DO" dirty="0"/>
              <a:t>Evaluación de riesgos del proveedor.</a:t>
            </a:r>
          </a:p>
          <a:p>
            <a:pPr marL="285750" indent="-285750">
              <a:buFont typeface="Arial" panose="020B0604020202020204" pitchFamily="34" charset="0"/>
              <a:buChar char="•"/>
            </a:pPr>
            <a:r>
              <a:rPr lang="es-DO" dirty="0"/>
              <a:t>Reporte de la madurez de los controles SOC tipo 2.</a:t>
            </a:r>
          </a:p>
          <a:p>
            <a:pPr marL="285750" indent="-285750">
              <a:buFont typeface="Arial" panose="020B0604020202020204" pitchFamily="34" charset="0"/>
              <a:buChar char="•"/>
            </a:pPr>
            <a:endParaRPr lang="es-DO" dirty="0"/>
          </a:p>
          <a:p>
            <a:endParaRPr lang="es-DO" dirty="0"/>
          </a:p>
          <a:p>
            <a:pPr marL="285750" indent="-285750">
              <a:buFont typeface="Arial" panose="020B0604020202020204" pitchFamily="34" charset="0"/>
              <a:buChar char="•"/>
            </a:pPr>
            <a:endParaRPr lang="es-DO" dirty="0"/>
          </a:p>
          <a:p>
            <a:endParaRPr lang="es-DO" dirty="0"/>
          </a:p>
        </p:txBody>
      </p:sp>
      <p:pic>
        <p:nvPicPr>
          <p:cNvPr id="2" name="Picture 1">
            <a:extLst>
              <a:ext uri="{FF2B5EF4-FFF2-40B4-BE49-F238E27FC236}">
                <a16:creationId xmlns:a16="http://schemas.microsoft.com/office/drawing/2014/main" id="{735C62A4-8AF9-2B4D-AC34-07F4A0AC7AC6}"/>
              </a:ext>
            </a:extLst>
          </p:cNvPr>
          <p:cNvPicPr>
            <a:picLocks noChangeAspect="1"/>
          </p:cNvPicPr>
          <p:nvPr/>
        </p:nvPicPr>
        <p:blipFill>
          <a:blip r:embed="rId4"/>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0A7E56AA-9A57-5B12-37A5-A48377719701}"/>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4139496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70">
            <a:extLst>
              <a:ext uri="{FF2B5EF4-FFF2-40B4-BE49-F238E27FC236}">
                <a16:creationId xmlns:a16="http://schemas.microsoft.com/office/drawing/2014/main" id="{3F0CF13D-49BB-5FB5-1C2D-9C88AAD4ACC0}"/>
              </a:ext>
            </a:extLst>
          </p:cNvPr>
          <p:cNvSpPr>
            <a:spLocks noChangeArrowheads="1"/>
          </p:cNvSpPr>
          <p:nvPr/>
        </p:nvSpPr>
        <p:spPr bwMode="auto">
          <a:xfrm>
            <a:off x="402621" y="916385"/>
            <a:ext cx="1605186" cy="1600525"/>
          </a:xfrm>
          <a:custGeom>
            <a:avLst/>
            <a:gdLst>
              <a:gd name="T0" fmla="*/ 386932365 w 3038"/>
              <a:gd name="T1" fmla="*/ 165421609 h 3029"/>
              <a:gd name="T2" fmla="*/ 386932365 w 3038"/>
              <a:gd name="T3" fmla="*/ 165421609 h 3029"/>
              <a:gd name="T4" fmla="*/ 358285057 w 3038"/>
              <a:gd name="T5" fmla="*/ 165421609 h 3029"/>
              <a:gd name="T6" fmla="*/ 333008041 w 3038"/>
              <a:gd name="T7" fmla="*/ 104749880 h 3029"/>
              <a:gd name="T8" fmla="*/ 353877862 w 3038"/>
              <a:gd name="T9" fmla="*/ 83748128 h 3029"/>
              <a:gd name="T10" fmla="*/ 353877862 w 3038"/>
              <a:gd name="T11" fmla="*/ 76099082 h 3029"/>
              <a:gd name="T12" fmla="*/ 317582678 w 3038"/>
              <a:gd name="T13" fmla="*/ 39669976 h 3029"/>
              <a:gd name="T14" fmla="*/ 309805190 w 3038"/>
              <a:gd name="T15" fmla="*/ 39669976 h 3029"/>
              <a:gd name="T16" fmla="*/ 288935369 w 3038"/>
              <a:gd name="T17" fmla="*/ 59505145 h 3029"/>
              <a:gd name="T18" fmla="*/ 228270819 w 3038"/>
              <a:gd name="T19" fmla="*/ 34225198 h 3029"/>
              <a:gd name="T20" fmla="*/ 228270819 w 3038"/>
              <a:gd name="T21" fmla="*/ 5444779 h 3029"/>
              <a:gd name="T22" fmla="*/ 222696749 w 3038"/>
              <a:gd name="T23" fmla="*/ 0 h 3029"/>
              <a:gd name="T24" fmla="*/ 170846589 w 3038"/>
              <a:gd name="T25" fmla="*/ 0 h 3029"/>
              <a:gd name="T26" fmla="*/ 165402132 w 3038"/>
              <a:gd name="T27" fmla="*/ 5444779 h 3029"/>
              <a:gd name="T28" fmla="*/ 165402132 w 3038"/>
              <a:gd name="T29" fmla="*/ 34225198 h 3029"/>
              <a:gd name="T30" fmla="*/ 104737582 w 3038"/>
              <a:gd name="T31" fmla="*/ 59505145 h 3029"/>
              <a:gd name="T32" fmla="*/ 83738148 w 3038"/>
              <a:gd name="T33" fmla="*/ 39669976 h 3029"/>
              <a:gd name="T34" fmla="*/ 76090273 w 3038"/>
              <a:gd name="T35" fmla="*/ 39669976 h 3029"/>
              <a:gd name="T36" fmla="*/ 39665477 w 3038"/>
              <a:gd name="T37" fmla="*/ 76099082 h 3029"/>
              <a:gd name="T38" fmla="*/ 39665477 w 3038"/>
              <a:gd name="T39" fmla="*/ 83748128 h 3029"/>
              <a:gd name="T40" fmla="*/ 59498035 w 3038"/>
              <a:gd name="T41" fmla="*/ 104749880 h 3029"/>
              <a:gd name="T42" fmla="*/ 35258281 w 3038"/>
              <a:gd name="T43" fmla="*/ 165421609 h 3029"/>
              <a:gd name="T44" fmla="*/ 5444098 w 3038"/>
              <a:gd name="T45" fmla="*/ 165421609 h 3029"/>
              <a:gd name="T46" fmla="*/ 0 w 3038"/>
              <a:gd name="T47" fmla="*/ 170866747 h 3029"/>
              <a:gd name="T48" fmla="*/ 0 w 3038"/>
              <a:gd name="T49" fmla="*/ 222723206 h 3029"/>
              <a:gd name="T50" fmla="*/ 5444098 w 3038"/>
              <a:gd name="T51" fmla="*/ 228297605 h 3029"/>
              <a:gd name="T52" fmla="*/ 35258281 w 3038"/>
              <a:gd name="T53" fmla="*/ 228297605 h 3029"/>
              <a:gd name="T54" fmla="*/ 59498035 w 3038"/>
              <a:gd name="T55" fmla="*/ 288840073 h 3029"/>
              <a:gd name="T56" fmla="*/ 39665477 w 3038"/>
              <a:gd name="T57" fmla="*/ 309841825 h 3029"/>
              <a:gd name="T58" fmla="*/ 39665477 w 3038"/>
              <a:gd name="T59" fmla="*/ 317620132 h 3029"/>
              <a:gd name="T60" fmla="*/ 76090273 w 3038"/>
              <a:gd name="T61" fmla="*/ 353919617 h 3029"/>
              <a:gd name="T62" fmla="*/ 83738148 w 3038"/>
              <a:gd name="T63" fmla="*/ 353919617 h 3029"/>
              <a:gd name="T64" fmla="*/ 104737582 w 3038"/>
              <a:gd name="T65" fmla="*/ 333047485 h 3029"/>
              <a:gd name="T66" fmla="*/ 165402132 w 3038"/>
              <a:gd name="T67" fmla="*/ 358327432 h 3029"/>
              <a:gd name="T68" fmla="*/ 165402132 w 3038"/>
              <a:gd name="T69" fmla="*/ 387107851 h 3029"/>
              <a:gd name="T70" fmla="*/ 170846589 w 3038"/>
              <a:gd name="T71" fmla="*/ 392552629 h 3029"/>
              <a:gd name="T72" fmla="*/ 222696749 w 3038"/>
              <a:gd name="T73" fmla="*/ 392552629 h 3029"/>
              <a:gd name="T74" fmla="*/ 228270819 w 3038"/>
              <a:gd name="T75" fmla="*/ 387107851 h 3029"/>
              <a:gd name="T76" fmla="*/ 228270819 w 3038"/>
              <a:gd name="T77" fmla="*/ 358327432 h 3029"/>
              <a:gd name="T78" fmla="*/ 288935369 w 3038"/>
              <a:gd name="T79" fmla="*/ 333047485 h 3029"/>
              <a:gd name="T80" fmla="*/ 309805190 w 3038"/>
              <a:gd name="T81" fmla="*/ 353919617 h 3029"/>
              <a:gd name="T82" fmla="*/ 317582678 w 3038"/>
              <a:gd name="T83" fmla="*/ 353919617 h 3029"/>
              <a:gd name="T84" fmla="*/ 353877862 w 3038"/>
              <a:gd name="T85" fmla="*/ 317620132 h 3029"/>
              <a:gd name="T86" fmla="*/ 353877862 w 3038"/>
              <a:gd name="T87" fmla="*/ 309841825 h 3029"/>
              <a:gd name="T88" fmla="*/ 333008041 w 3038"/>
              <a:gd name="T89" fmla="*/ 288840073 h 3029"/>
              <a:gd name="T90" fmla="*/ 358285057 w 3038"/>
              <a:gd name="T91" fmla="*/ 228297605 h 3029"/>
              <a:gd name="T92" fmla="*/ 386932365 w 3038"/>
              <a:gd name="T93" fmla="*/ 228297605 h 3029"/>
              <a:gd name="T94" fmla="*/ 393672951 w 3038"/>
              <a:gd name="T95" fmla="*/ 222723206 h 3029"/>
              <a:gd name="T96" fmla="*/ 393672951 w 3038"/>
              <a:gd name="T97" fmla="*/ 170866747 h 3029"/>
              <a:gd name="T98" fmla="*/ 386932365 w 3038"/>
              <a:gd name="T99" fmla="*/ 165421609 h 3029"/>
              <a:gd name="T100" fmla="*/ 196253218 w 3038"/>
              <a:gd name="T101" fmla="*/ 325268818 h 3029"/>
              <a:gd name="T102" fmla="*/ 196253218 w 3038"/>
              <a:gd name="T103" fmla="*/ 325268818 h 3029"/>
              <a:gd name="T104" fmla="*/ 67275523 w 3038"/>
              <a:gd name="T105" fmla="*/ 196276315 h 3029"/>
              <a:gd name="T106" fmla="*/ 196253218 w 3038"/>
              <a:gd name="T107" fmla="*/ 67283451 h 3029"/>
              <a:gd name="T108" fmla="*/ 325230553 w 3038"/>
              <a:gd name="T109" fmla="*/ 196276315 h 3029"/>
              <a:gd name="T110" fmla="*/ 196253218 w 3038"/>
              <a:gd name="T111" fmla="*/ 325268818 h 30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38" h="3029">
                <a:moveTo>
                  <a:pt x="2985" y="1276"/>
                </a:moveTo>
                <a:lnTo>
                  <a:pt x="2985" y="1276"/>
                </a:lnTo>
                <a:cubicBezTo>
                  <a:pt x="2764" y="1276"/>
                  <a:pt x="2764" y="1276"/>
                  <a:pt x="2764" y="1276"/>
                </a:cubicBezTo>
                <a:cubicBezTo>
                  <a:pt x="2730" y="1106"/>
                  <a:pt x="2662" y="944"/>
                  <a:pt x="2569" y="808"/>
                </a:cubicBezTo>
                <a:cubicBezTo>
                  <a:pt x="2730" y="646"/>
                  <a:pt x="2730" y="646"/>
                  <a:pt x="2730" y="646"/>
                </a:cubicBezTo>
                <a:cubicBezTo>
                  <a:pt x="2747" y="630"/>
                  <a:pt x="2747" y="604"/>
                  <a:pt x="2730" y="587"/>
                </a:cubicBezTo>
                <a:cubicBezTo>
                  <a:pt x="2450" y="306"/>
                  <a:pt x="2450" y="306"/>
                  <a:pt x="2450" y="306"/>
                </a:cubicBezTo>
                <a:cubicBezTo>
                  <a:pt x="2433" y="289"/>
                  <a:pt x="2407" y="289"/>
                  <a:pt x="2390" y="306"/>
                </a:cubicBezTo>
                <a:cubicBezTo>
                  <a:pt x="2229" y="459"/>
                  <a:pt x="2229" y="459"/>
                  <a:pt x="2229" y="459"/>
                </a:cubicBezTo>
                <a:cubicBezTo>
                  <a:pt x="2092" y="366"/>
                  <a:pt x="1931" y="298"/>
                  <a:pt x="1761" y="264"/>
                </a:cubicBezTo>
                <a:cubicBezTo>
                  <a:pt x="1761" y="42"/>
                  <a:pt x="1761" y="42"/>
                  <a:pt x="1761" y="42"/>
                </a:cubicBezTo>
                <a:cubicBezTo>
                  <a:pt x="1761" y="17"/>
                  <a:pt x="1744" y="0"/>
                  <a:pt x="1718" y="0"/>
                </a:cubicBezTo>
                <a:cubicBezTo>
                  <a:pt x="1318" y="0"/>
                  <a:pt x="1318" y="0"/>
                  <a:pt x="1318" y="0"/>
                </a:cubicBezTo>
                <a:cubicBezTo>
                  <a:pt x="1293" y="0"/>
                  <a:pt x="1276" y="17"/>
                  <a:pt x="1276" y="42"/>
                </a:cubicBezTo>
                <a:cubicBezTo>
                  <a:pt x="1276" y="264"/>
                  <a:pt x="1276" y="264"/>
                  <a:pt x="1276" y="264"/>
                </a:cubicBezTo>
                <a:cubicBezTo>
                  <a:pt x="1106" y="298"/>
                  <a:pt x="944" y="366"/>
                  <a:pt x="808" y="459"/>
                </a:cubicBezTo>
                <a:cubicBezTo>
                  <a:pt x="646" y="306"/>
                  <a:pt x="646" y="306"/>
                  <a:pt x="646" y="306"/>
                </a:cubicBezTo>
                <a:cubicBezTo>
                  <a:pt x="629" y="289"/>
                  <a:pt x="604" y="289"/>
                  <a:pt x="587" y="306"/>
                </a:cubicBezTo>
                <a:cubicBezTo>
                  <a:pt x="306" y="587"/>
                  <a:pt x="306" y="587"/>
                  <a:pt x="306" y="587"/>
                </a:cubicBezTo>
                <a:cubicBezTo>
                  <a:pt x="289" y="604"/>
                  <a:pt x="289" y="630"/>
                  <a:pt x="306" y="646"/>
                </a:cubicBezTo>
                <a:cubicBezTo>
                  <a:pt x="459" y="808"/>
                  <a:pt x="459" y="808"/>
                  <a:pt x="459" y="808"/>
                </a:cubicBezTo>
                <a:cubicBezTo>
                  <a:pt x="366" y="944"/>
                  <a:pt x="306" y="1106"/>
                  <a:pt x="272" y="1276"/>
                </a:cubicBezTo>
                <a:cubicBezTo>
                  <a:pt x="42" y="1276"/>
                  <a:pt x="42" y="1276"/>
                  <a:pt x="42" y="1276"/>
                </a:cubicBezTo>
                <a:cubicBezTo>
                  <a:pt x="25" y="1276"/>
                  <a:pt x="0" y="1293"/>
                  <a:pt x="0" y="1318"/>
                </a:cubicBezTo>
                <a:cubicBezTo>
                  <a:pt x="0" y="1718"/>
                  <a:pt x="0" y="1718"/>
                  <a:pt x="0" y="1718"/>
                </a:cubicBezTo>
                <a:cubicBezTo>
                  <a:pt x="0" y="1744"/>
                  <a:pt x="25" y="1761"/>
                  <a:pt x="42" y="1761"/>
                </a:cubicBezTo>
                <a:cubicBezTo>
                  <a:pt x="272" y="1761"/>
                  <a:pt x="272" y="1761"/>
                  <a:pt x="272" y="1761"/>
                </a:cubicBezTo>
                <a:cubicBezTo>
                  <a:pt x="306" y="1931"/>
                  <a:pt x="366" y="2093"/>
                  <a:pt x="459" y="2228"/>
                </a:cubicBezTo>
                <a:cubicBezTo>
                  <a:pt x="306" y="2390"/>
                  <a:pt x="306" y="2390"/>
                  <a:pt x="306" y="2390"/>
                </a:cubicBezTo>
                <a:cubicBezTo>
                  <a:pt x="289" y="2399"/>
                  <a:pt x="289" y="2433"/>
                  <a:pt x="306" y="2450"/>
                </a:cubicBezTo>
                <a:cubicBezTo>
                  <a:pt x="587" y="2730"/>
                  <a:pt x="587" y="2730"/>
                  <a:pt x="587" y="2730"/>
                </a:cubicBezTo>
                <a:cubicBezTo>
                  <a:pt x="604" y="2747"/>
                  <a:pt x="629" y="2747"/>
                  <a:pt x="646" y="2730"/>
                </a:cubicBezTo>
                <a:cubicBezTo>
                  <a:pt x="808" y="2569"/>
                  <a:pt x="808" y="2569"/>
                  <a:pt x="808" y="2569"/>
                </a:cubicBezTo>
                <a:cubicBezTo>
                  <a:pt x="944" y="2662"/>
                  <a:pt x="1106" y="2730"/>
                  <a:pt x="1276" y="2764"/>
                </a:cubicBezTo>
                <a:cubicBezTo>
                  <a:pt x="1276" y="2986"/>
                  <a:pt x="1276" y="2986"/>
                  <a:pt x="1276" y="2986"/>
                </a:cubicBezTo>
                <a:cubicBezTo>
                  <a:pt x="1276" y="3011"/>
                  <a:pt x="1293" y="3028"/>
                  <a:pt x="1318" y="3028"/>
                </a:cubicBezTo>
                <a:cubicBezTo>
                  <a:pt x="1718" y="3028"/>
                  <a:pt x="1718" y="3028"/>
                  <a:pt x="1718" y="3028"/>
                </a:cubicBezTo>
                <a:cubicBezTo>
                  <a:pt x="1744" y="3028"/>
                  <a:pt x="1761" y="3011"/>
                  <a:pt x="1761" y="2986"/>
                </a:cubicBezTo>
                <a:cubicBezTo>
                  <a:pt x="1761" y="2764"/>
                  <a:pt x="1761" y="2764"/>
                  <a:pt x="1761" y="2764"/>
                </a:cubicBezTo>
                <a:cubicBezTo>
                  <a:pt x="1931" y="2730"/>
                  <a:pt x="2092" y="2662"/>
                  <a:pt x="2229" y="2569"/>
                </a:cubicBezTo>
                <a:cubicBezTo>
                  <a:pt x="2390" y="2730"/>
                  <a:pt x="2390" y="2730"/>
                  <a:pt x="2390" y="2730"/>
                </a:cubicBezTo>
                <a:cubicBezTo>
                  <a:pt x="2407" y="2747"/>
                  <a:pt x="2433" y="2747"/>
                  <a:pt x="2450" y="2730"/>
                </a:cubicBezTo>
                <a:cubicBezTo>
                  <a:pt x="2730" y="2450"/>
                  <a:pt x="2730" y="2450"/>
                  <a:pt x="2730" y="2450"/>
                </a:cubicBezTo>
                <a:cubicBezTo>
                  <a:pt x="2747" y="2433"/>
                  <a:pt x="2747" y="2399"/>
                  <a:pt x="2730" y="2390"/>
                </a:cubicBezTo>
                <a:cubicBezTo>
                  <a:pt x="2569" y="2228"/>
                  <a:pt x="2569" y="2228"/>
                  <a:pt x="2569" y="2228"/>
                </a:cubicBezTo>
                <a:cubicBezTo>
                  <a:pt x="2662" y="2093"/>
                  <a:pt x="2730" y="1931"/>
                  <a:pt x="2764" y="1761"/>
                </a:cubicBezTo>
                <a:cubicBezTo>
                  <a:pt x="2985" y="1761"/>
                  <a:pt x="2985" y="1761"/>
                  <a:pt x="2985" y="1761"/>
                </a:cubicBezTo>
                <a:cubicBezTo>
                  <a:pt x="3011" y="1761"/>
                  <a:pt x="3037" y="1744"/>
                  <a:pt x="3037" y="1718"/>
                </a:cubicBezTo>
                <a:cubicBezTo>
                  <a:pt x="3037" y="1318"/>
                  <a:pt x="3037" y="1318"/>
                  <a:pt x="3037" y="1318"/>
                </a:cubicBezTo>
                <a:cubicBezTo>
                  <a:pt x="3037" y="1293"/>
                  <a:pt x="3011" y="1276"/>
                  <a:pt x="2985" y="1276"/>
                </a:cubicBezTo>
                <a:close/>
                <a:moveTo>
                  <a:pt x="1514" y="2509"/>
                </a:moveTo>
                <a:lnTo>
                  <a:pt x="1514" y="2509"/>
                </a:lnTo>
                <a:cubicBezTo>
                  <a:pt x="970" y="2509"/>
                  <a:pt x="519" y="2067"/>
                  <a:pt x="519" y="1514"/>
                </a:cubicBezTo>
                <a:cubicBezTo>
                  <a:pt x="519" y="970"/>
                  <a:pt x="970" y="519"/>
                  <a:pt x="1514" y="519"/>
                </a:cubicBezTo>
                <a:cubicBezTo>
                  <a:pt x="2067" y="519"/>
                  <a:pt x="2509" y="970"/>
                  <a:pt x="2509" y="1514"/>
                </a:cubicBezTo>
                <a:cubicBezTo>
                  <a:pt x="2509" y="2067"/>
                  <a:pt x="2067" y="2509"/>
                  <a:pt x="1514" y="2509"/>
                </a:cubicBezTo>
                <a:close/>
              </a:path>
            </a:pathLst>
          </a:custGeom>
          <a:solidFill>
            <a:schemeClr val="accent1"/>
          </a:solidFill>
          <a:ln>
            <a:noFill/>
          </a:ln>
          <a:effectLst/>
        </p:spPr>
        <p:txBody>
          <a:bodyPr wrap="none" anchor="ctr"/>
          <a:lstStyle/>
          <a:p>
            <a:endParaRPr lang="es-MX" sz="1000"/>
          </a:p>
        </p:txBody>
      </p:sp>
      <p:sp>
        <p:nvSpPr>
          <p:cNvPr id="14" name="Freeform 171">
            <a:extLst>
              <a:ext uri="{FF2B5EF4-FFF2-40B4-BE49-F238E27FC236}">
                <a16:creationId xmlns:a16="http://schemas.microsoft.com/office/drawing/2014/main" id="{AE31ECEF-F6C1-5A47-95EA-BF46505549F6}"/>
              </a:ext>
            </a:extLst>
          </p:cNvPr>
          <p:cNvSpPr>
            <a:spLocks noChangeArrowheads="1"/>
          </p:cNvSpPr>
          <p:nvPr/>
        </p:nvSpPr>
        <p:spPr bwMode="auto">
          <a:xfrm>
            <a:off x="1718921" y="1729460"/>
            <a:ext cx="1600525" cy="1600527"/>
          </a:xfrm>
          <a:custGeom>
            <a:avLst/>
            <a:gdLst>
              <a:gd name="T0" fmla="*/ 387107851 w 3029"/>
              <a:gd name="T1" fmla="*/ 164276553 h 3030"/>
              <a:gd name="T2" fmla="*/ 387107851 w 3029"/>
              <a:gd name="T3" fmla="*/ 164276553 h 3030"/>
              <a:gd name="T4" fmla="*/ 358457052 w 3029"/>
              <a:gd name="T5" fmla="*/ 164276553 h 3030"/>
              <a:gd name="T6" fmla="*/ 333047485 w 3029"/>
              <a:gd name="T7" fmla="*/ 103644589 h 3030"/>
              <a:gd name="T8" fmla="*/ 354049237 w 3029"/>
              <a:gd name="T9" fmla="*/ 82786165 h 3030"/>
              <a:gd name="T10" fmla="*/ 354049237 w 3029"/>
              <a:gd name="T11" fmla="*/ 75012578 h 3030"/>
              <a:gd name="T12" fmla="*/ 316583168 w 3029"/>
              <a:gd name="T13" fmla="*/ 38607700 h 3030"/>
              <a:gd name="T14" fmla="*/ 308804501 w 3029"/>
              <a:gd name="T15" fmla="*/ 38607700 h 3030"/>
              <a:gd name="T16" fmla="*/ 288969693 w 3029"/>
              <a:gd name="T17" fmla="*/ 59595702 h 3030"/>
              <a:gd name="T18" fmla="*/ 228297605 w 3029"/>
              <a:gd name="T19" fmla="*/ 34202775 h 3030"/>
              <a:gd name="T20" fmla="*/ 228297605 w 3029"/>
              <a:gd name="T21" fmla="*/ 5570765 h 3030"/>
              <a:gd name="T22" fmla="*/ 222723206 w 3029"/>
              <a:gd name="T23" fmla="*/ 0 h 3030"/>
              <a:gd name="T24" fmla="*/ 169829424 w 3029"/>
              <a:gd name="T25" fmla="*/ 0 h 3030"/>
              <a:gd name="T26" fmla="*/ 164384645 w 3029"/>
              <a:gd name="T27" fmla="*/ 5570765 h 3030"/>
              <a:gd name="T28" fmla="*/ 164384645 w 3029"/>
              <a:gd name="T29" fmla="*/ 34202775 h 3030"/>
              <a:gd name="T30" fmla="*/ 103712556 w 3029"/>
              <a:gd name="T31" fmla="*/ 59595702 h 3030"/>
              <a:gd name="T32" fmla="*/ 83877748 w 3029"/>
              <a:gd name="T33" fmla="*/ 38607700 h 3030"/>
              <a:gd name="T34" fmla="*/ 76099082 w 3029"/>
              <a:gd name="T35" fmla="*/ 38607700 h 3030"/>
              <a:gd name="T36" fmla="*/ 38633013 w 3029"/>
              <a:gd name="T37" fmla="*/ 75012578 h 3030"/>
              <a:gd name="T38" fmla="*/ 38633013 w 3029"/>
              <a:gd name="T39" fmla="*/ 82786165 h 3030"/>
              <a:gd name="T40" fmla="*/ 59505145 w 3029"/>
              <a:gd name="T41" fmla="*/ 103644589 h 3030"/>
              <a:gd name="T42" fmla="*/ 34225198 w 3029"/>
              <a:gd name="T43" fmla="*/ 164276553 h 3030"/>
              <a:gd name="T44" fmla="*/ 5574399 w 3029"/>
              <a:gd name="T45" fmla="*/ 164276553 h 3030"/>
              <a:gd name="T46" fmla="*/ 0 w 3029"/>
              <a:gd name="T47" fmla="*/ 169847317 h 3030"/>
              <a:gd name="T48" fmla="*/ 0 w 3029"/>
              <a:gd name="T49" fmla="*/ 221539854 h 3030"/>
              <a:gd name="T50" fmla="*/ 5574399 w 3029"/>
              <a:gd name="T51" fmla="*/ 227110979 h 3030"/>
              <a:gd name="T52" fmla="*/ 34225198 w 3029"/>
              <a:gd name="T53" fmla="*/ 227110979 h 3030"/>
              <a:gd name="T54" fmla="*/ 59505145 w 3029"/>
              <a:gd name="T55" fmla="*/ 287742943 h 3030"/>
              <a:gd name="T56" fmla="*/ 38633013 w 3029"/>
              <a:gd name="T57" fmla="*/ 308601366 h 3030"/>
              <a:gd name="T58" fmla="*/ 38633013 w 3029"/>
              <a:gd name="T59" fmla="*/ 316374593 h 3030"/>
              <a:gd name="T60" fmla="*/ 76099082 w 3029"/>
              <a:gd name="T61" fmla="*/ 352650253 h 3030"/>
              <a:gd name="T62" fmla="*/ 83877748 w 3029"/>
              <a:gd name="T63" fmla="*/ 352650253 h 3030"/>
              <a:gd name="T64" fmla="*/ 103712556 w 3029"/>
              <a:gd name="T65" fmla="*/ 332828092 h 3030"/>
              <a:gd name="T66" fmla="*/ 164384645 w 3029"/>
              <a:gd name="T67" fmla="*/ 357055178 h 3030"/>
              <a:gd name="T68" fmla="*/ 164384645 w 3029"/>
              <a:gd name="T69" fmla="*/ 386853029 h 3030"/>
              <a:gd name="T70" fmla="*/ 169829424 w 3029"/>
              <a:gd name="T71" fmla="*/ 392423794 h 3030"/>
              <a:gd name="T72" fmla="*/ 222723206 w 3029"/>
              <a:gd name="T73" fmla="*/ 392423794 h 3030"/>
              <a:gd name="T74" fmla="*/ 228297605 w 3029"/>
              <a:gd name="T75" fmla="*/ 386853029 h 3030"/>
              <a:gd name="T76" fmla="*/ 228297605 w 3029"/>
              <a:gd name="T77" fmla="*/ 357055178 h 3030"/>
              <a:gd name="T78" fmla="*/ 288969693 w 3029"/>
              <a:gd name="T79" fmla="*/ 332828092 h 3030"/>
              <a:gd name="T80" fmla="*/ 308804501 w 3029"/>
              <a:gd name="T81" fmla="*/ 352650253 h 3030"/>
              <a:gd name="T82" fmla="*/ 316583168 w 3029"/>
              <a:gd name="T83" fmla="*/ 352650253 h 3030"/>
              <a:gd name="T84" fmla="*/ 354049237 w 3029"/>
              <a:gd name="T85" fmla="*/ 316374593 h 3030"/>
              <a:gd name="T86" fmla="*/ 354049237 w 3029"/>
              <a:gd name="T87" fmla="*/ 308601366 h 3030"/>
              <a:gd name="T88" fmla="*/ 333047485 w 3029"/>
              <a:gd name="T89" fmla="*/ 287742943 h 3030"/>
              <a:gd name="T90" fmla="*/ 358457052 w 3029"/>
              <a:gd name="T91" fmla="*/ 227110979 h 3030"/>
              <a:gd name="T92" fmla="*/ 387107851 w 3029"/>
              <a:gd name="T93" fmla="*/ 227110979 h 3030"/>
              <a:gd name="T94" fmla="*/ 392552629 w 3029"/>
              <a:gd name="T95" fmla="*/ 221539854 h 3030"/>
              <a:gd name="T96" fmla="*/ 392552629 w 3029"/>
              <a:gd name="T97" fmla="*/ 169847317 h 3030"/>
              <a:gd name="T98" fmla="*/ 387107851 w 3029"/>
              <a:gd name="T99" fmla="*/ 164276553 h 3030"/>
              <a:gd name="T100" fmla="*/ 196276315 w 3029"/>
              <a:gd name="T101" fmla="*/ 325184443 h 3030"/>
              <a:gd name="T102" fmla="*/ 196276315 w 3029"/>
              <a:gd name="T103" fmla="*/ 325184443 h 3030"/>
              <a:gd name="T104" fmla="*/ 67283451 w 3029"/>
              <a:gd name="T105" fmla="*/ 196276866 h 3030"/>
              <a:gd name="T106" fmla="*/ 196276315 w 3029"/>
              <a:gd name="T107" fmla="*/ 67368929 h 3030"/>
              <a:gd name="T108" fmla="*/ 325398799 w 3029"/>
              <a:gd name="T109" fmla="*/ 196276866 h 3030"/>
              <a:gd name="T110" fmla="*/ 196276315 w 3029"/>
              <a:gd name="T111" fmla="*/ 325184443 h 30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29" h="3030">
                <a:moveTo>
                  <a:pt x="2986" y="1268"/>
                </a:moveTo>
                <a:lnTo>
                  <a:pt x="2986" y="1268"/>
                </a:lnTo>
                <a:cubicBezTo>
                  <a:pt x="2765" y="1268"/>
                  <a:pt x="2765" y="1268"/>
                  <a:pt x="2765" y="1268"/>
                </a:cubicBezTo>
                <a:cubicBezTo>
                  <a:pt x="2731" y="1098"/>
                  <a:pt x="2663" y="936"/>
                  <a:pt x="2569" y="800"/>
                </a:cubicBezTo>
                <a:cubicBezTo>
                  <a:pt x="2731" y="639"/>
                  <a:pt x="2731" y="639"/>
                  <a:pt x="2731" y="639"/>
                </a:cubicBezTo>
                <a:cubicBezTo>
                  <a:pt x="2739" y="622"/>
                  <a:pt x="2739" y="596"/>
                  <a:pt x="2731" y="579"/>
                </a:cubicBezTo>
                <a:cubicBezTo>
                  <a:pt x="2442" y="298"/>
                  <a:pt x="2442" y="298"/>
                  <a:pt x="2442" y="298"/>
                </a:cubicBezTo>
                <a:cubicBezTo>
                  <a:pt x="2424" y="281"/>
                  <a:pt x="2399" y="281"/>
                  <a:pt x="2382" y="298"/>
                </a:cubicBezTo>
                <a:cubicBezTo>
                  <a:pt x="2229" y="460"/>
                  <a:pt x="2229" y="460"/>
                  <a:pt x="2229" y="460"/>
                </a:cubicBezTo>
                <a:cubicBezTo>
                  <a:pt x="2084" y="366"/>
                  <a:pt x="1931" y="298"/>
                  <a:pt x="1761" y="264"/>
                </a:cubicBezTo>
                <a:cubicBezTo>
                  <a:pt x="1761" y="43"/>
                  <a:pt x="1761" y="43"/>
                  <a:pt x="1761" y="43"/>
                </a:cubicBezTo>
                <a:cubicBezTo>
                  <a:pt x="1761" y="18"/>
                  <a:pt x="1736" y="0"/>
                  <a:pt x="1718" y="0"/>
                </a:cubicBezTo>
                <a:cubicBezTo>
                  <a:pt x="1310" y="0"/>
                  <a:pt x="1310" y="0"/>
                  <a:pt x="1310" y="0"/>
                </a:cubicBezTo>
                <a:cubicBezTo>
                  <a:pt x="1293" y="0"/>
                  <a:pt x="1268" y="18"/>
                  <a:pt x="1268" y="43"/>
                </a:cubicBezTo>
                <a:cubicBezTo>
                  <a:pt x="1268" y="264"/>
                  <a:pt x="1268" y="264"/>
                  <a:pt x="1268" y="264"/>
                </a:cubicBezTo>
                <a:cubicBezTo>
                  <a:pt x="1098" y="298"/>
                  <a:pt x="945" y="366"/>
                  <a:pt x="800" y="460"/>
                </a:cubicBezTo>
                <a:cubicBezTo>
                  <a:pt x="647" y="298"/>
                  <a:pt x="647" y="298"/>
                  <a:pt x="647" y="298"/>
                </a:cubicBezTo>
                <a:cubicBezTo>
                  <a:pt x="630" y="281"/>
                  <a:pt x="604" y="281"/>
                  <a:pt x="587" y="298"/>
                </a:cubicBezTo>
                <a:cubicBezTo>
                  <a:pt x="298" y="579"/>
                  <a:pt x="298" y="579"/>
                  <a:pt x="298" y="579"/>
                </a:cubicBezTo>
                <a:cubicBezTo>
                  <a:pt x="289" y="596"/>
                  <a:pt x="289" y="622"/>
                  <a:pt x="298" y="639"/>
                </a:cubicBezTo>
                <a:cubicBezTo>
                  <a:pt x="459" y="800"/>
                  <a:pt x="459" y="800"/>
                  <a:pt x="459" y="800"/>
                </a:cubicBezTo>
                <a:cubicBezTo>
                  <a:pt x="366" y="936"/>
                  <a:pt x="298" y="1098"/>
                  <a:pt x="264" y="1268"/>
                </a:cubicBezTo>
                <a:cubicBezTo>
                  <a:pt x="43" y="1268"/>
                  <a:pt x="43" y="1268"/>
                  <a:pt x="43" y="1268"/>
                </a:cubicBezTo>
                <a:cubicBezTo>
                  <a:pt x="17" y="1268"/>
                  <a:pt x="0" y="1285"/>
                  <a:pt x="0" y="1311"/>
                </a:cubicBezTo>
                <a:cubicBezTo>
                  <a:pt x="0" y="1710"/>
                  <a:pt x="0" y="1710"/>
                  <a:pt x="0" y="1710"/>
                </a:cubicBezTo>
                <a:cubicBezTo>
                  <a:pt x="0" y="1736"/>
                  <a:pt x="17" y="1753"/>
                  <a:pt x="43" y="1753"/>
                </a:cubicBezTo>
                <a:cubicBezTo>
                  <a:pt x="264" y="1753"/>
                  <a:pt x="264" y="1753"/>
                  <a:pt x="264" y="1753"/>
                </a:cubicBezTo>
                <a:cubicBezTo>
                  <a:pt x="298" y="1923"/>
                  <a:pt x="366" y="2085"/>
                  <a:pt x="459" y="2221"/>
                </a:cubicBezTo>
                <a:cubicBezTo>
                  <a:pt x="298" y="2382"/>
                  <a:pt x="298" y="2382"/>
                  <a:pt x="298" y="2382"/>
                </a:cubicBezTo>
                <a:cubicBezTo>
                  <a:pt x="289" y="2399"/>
                  <a:pt x="289" y="2425"/>
                  <a:pt x="298" y="2442"/>
                </a:cubicBezTo>
                <a:cubicBezTo>
                  <a:pt x="587" y="2722"/>
                  <a:pt x="587" y="2722"/>
                  <a:pt x="587" y="2722"/>
                </a:cubicBezTo>
                <a:cubicBezTo>
                  <a:pt x="604" y="2740"/>
                  <a:pt x="630" y="2740"/>
                  <a:pt x="647" y="2722"/>
                </a:cubicBezTo>
                <a:cubicBezTo>
                  <a:pt x="800" y="2569"/>
                  <a:pt x="800" y="2569"/>
                  <a:pt x="800" y="2569"/>
                </a:cubicBezTo>
                <a:cubicBezTo>
                  <a:pt x="945" y="2663"/>
                  <a:pt x="1098" y="2731"/>
                  <a:pt x="1268" y="2756"/>
                </a:cubicBezTo>
                <a:cubicBezTo>
                  <a:pt x="1268" y="2986"/>
                  <a:pt x="1268" y="2986"/>
                  <a:pt x="1268" y="2986"/>
                </a:cubicBezTo>
                <a:cubicBezTo>
                  <a:pt x="1268" y="3003"/>
                  <a:pt x="1293" y="3029"/>
                  <a:pt x="1310" y="3029"/>
                </a:cubicBezTo>
                <a:cubicBezTo>
                  <a:pt x="1718" y="3029"/>
                  <a:pt x="1718" y="3029"/>
                  <a:pt x="1718" y="3029"/>
                </a:cubicBezTo>
                <a:cubicBezTo>
                  <a:pt x="1736" y="3029"/>
                  <a:pt x="1761" y="3003"/>
                  <a:pt x="1761" y="2986"/>
                </a:cubicBezTo>
                <a:cubicBezTo>
                  <a:pt x="1761" y="2756"/>
                  <a:pt x="1761" y="2756"/>
                  <a:pt x="1761" y="2756"/>
                </a:cubicBezTo>
                <a:cubicBezTo>
                  <a:pt x="1931" y="2731"/>
                  <a:pt x="2084" y="2663"/>
                  <a:pt x="2229" y="2569"/>
                </a:cubicBezTo>
                <a:cubicBezTo>
                  <a:pt x="2382" y="2722"/>
                  <a:pt x="2382" y="2722"/>
                  <a:pt x="2382" y="2722"/>
                </a:cubicBezTo>
                <a:cubicBezTo>
                  <a:pt x="2399" y="2740"/>
                  <a:pt x="2424" y="2740"/>
                  <a:pt x="2442" y="2722"/>
                </a:cubicBezTo>
                <a:cubicBezTo>
                  <a:pt x="2731" y="2442"/>
                  <a:pt x="2731" y="2442"/>
                  <a:pt x="2731" y="2442"/>
                </a:cubicBezTo>
                <a:cubicBezTo>
                  <a:pt x="2739" y="2425"/>
                  <a:pt x="2739" y="2399"/>
                  <a:pt x="2731" y="2382"/>
                </a:cubicBezTo>
                <a:cubicBezTo>
                  <a:pt x="2569" y="2221"/>
                  <a:pt x="2569" y="2221"/>
                  <a:pt x="2569" y="2221"/>
                </a:cubicBezTo>
                <a:cubicBezTo>
                  <a:pt x="2663" y="2085"/>
                  <a:pt x="2731" y="1923"/>
                  <a:pt x="2765" y="1753"/>
                </a:cubicBezTo>
                <a:cubicBezTo>
                  <a:pt x="2986" y="1753"/>
                  <a:pt x="2986" y="1753"/>
                  <a:pt x="2986" y="1753"/>
                </a:cubicBezTo>
                <a:cubicBezTo>
                  <a:pt x="3011" y="1753"/>
                  <a:pt x="3028" y="1736"/>
                  <a:pt x="3028" y="1710"/>
                </a:cubicBezTo>
                <a:cubicBezTo>
                  <a:pt x="3028" y="1311"/>
                  <a:pt x="3028" y="1311"/>
                  <a:pt x="3028" y="1311"/>
                </a:cubicBezTo>
                <a:cubicBezTo>
                  <a:pt x="3028" y="1285"/>
                  <a:pt x="3011" y="1268"/>
                  <a:pt x="2986" y="1268"/>
                </a:cubicBezTo>
                <a:close/>
                <a:moveTo>
                  <a:pt x="1514" y="2510"/>
                </a:moveTo>
                <a:lnTo>
                  <a:pt x="1514" y="2510"/>
                </a:lnTo>
                <a:cubicBezTo>
                  <a:pt x="961" y="2510"/>
                  <a:pt x="519" y="2059"/>
                  <a:pt x="519" y="1515"/>
                </a:cubicBezTo>
                <a:cubicBezTo>
                  <a:pt x="519" y="962"/>
                  <a:pt x="961" y="520"/>
                  <a:pt x="1514" y="520"/>
                </a:cubicBezTo>
                <a:cubicBezTo>
                  <a:pt x="2067" y="520"/>
                  <a:pt x="2510" y="962"/>
                  <a:pt x="2510" y="1515"/>
                </a:cubicBezTo>
                <a:cubicBezTo>
                  <a:pt x="2510" y="2059"/>
                  <a:pt x="2067" y="2510"/>
                  <a:pt x="1514" y="2510"/>
                </a:cubicBezTo>
                <a:close/>
              </a:path>
            </a:pathLst>
          </a:custGeom>
          <a:solidFill>
            <a:schemeClr val="accent2"/>
          </a:solidFill>
          <a:ln>
            <a:noFill/>
          </a:ln>
          <a:effectLst/>
        </p:spPr>
        <p:txBody>
          <a:bodyPr wrap="none" anchor="ctr"/>
          <a:lstStyle/>
          <a:p>
            <a:endParaRPr lang="es-MX" sz="900"/>
          </a:p>
        </p:txBody>
      </p:sp>
      <p:sp>
        <p:nvSpPr>
          <p:cNvPr id="15" name="Freeform 172">
            <a:extLst>
              <a:ext uri="{FF2B5EF4-FFF2-40B4-BE49-F238E27FC236}">
                <a16:creationId xmlns:a16="http://schemas.microsoft.com/office/drawing/2014/main" id="{A86AA0CD-4283-B81A-CA6E-FCA328531CC1}"/>
              </a:ext>
            </a:extLst>
          </p:cNvPr>
          <p:cNvSpPr>
            <a:spLocks noChangeArrowheads="1"/>
          </p:cNvSpPr>
          <p:nvPr/>
        </p:nvSpPr>
        <p:spPr bwMode="auto">
          <a:xfrm>
            <a:off x="1718921" y="3460452"/>
            <a:ext cx="1600525" cy="1600525"/>
          </a:xfrm>
          <a:custGeom>
            <a:avLst/>
            <a:gdLst>
              <a:gd name="T0" fmla="*/ 387107851 w 3029"/>
              <a:gd name="T1" fmla="*/ 164276042 h 3030"/>
              <a:gd name="T2" fmla="*/ 387107851 w 3029"/>
              <a:gd name="T3" fmla="*/ 164276042 h 3030"/>
              <a:gd name="T4" fmla="*/ 358457052 w 3029"/>
              <a:gd name="T5" fmla="*/ 164276042 h 3030"/>
              <a:gd name="T6" fmla="*/ 333047485 w 3029"/>
              <a:gd name="T7" fmla="*/ 103644134 h 3030"/>
              <a:gd name="T8" fmla="*/ 354049237 w 3029"/>
              <a:gd name="T9" fmla="*/ 82656152 h 3030"/>
              <a:gd name="T10" fmla="*/ 354049237 w 3029"/>
              <a:gd name="T11" fmla="*/ 75012509 h 3030"/>
              <a:gd name="T12" fmla="*/ 316583168 w 3029"/>
              <a:gd name="T13" fmla="*/ 38607665 h 3030"/>
              <a:gd name="T14" fmla="*/ 308804501 w 3029"/>
              <a:gd name="T15" fmla="*/ 38607665 h 3030"/>
              <a:gd name="T16" fmla="*/ 288969693 w 3029"/>
              <a:gd name="T17" fmla="*/ 59595287 h 3030"/>
              <a:gd name="T18" fmla="*/ 228297605 w 3029"/>
              <a:gd name="T19" fmla="*/ 34202744 h 3030"/>
              <a:gd name="T20" fmla="*/ 228297605 w 3029"/>
              <a:gd name="T21" fmla="*/ 5570760 h 3030"/>
              <a:gd name="T22" fmla="*/ 222723206 w 3029"/>
              <a:gd name="T23" fmla="*/ 0 h 3030"/>
              <a:gd name="T24" fmla="*/ 169829424 w 3029"/>
              <a:gd name="T25" fmla="*/ 0 h 3030"/>
              <a:gd name="T26" fmla="*/ 164384645 w 3029"/>
              <a:gd name="T27" fmla="*/ 5570760 h 3030"/>
              <a:gd name="T28" fmla="*/ 164384645 w 3029"/>
              <a:gd name="T29" fmla="*/ 34202744 h 3030"/>
              <a:gd name="T30" fmla="*/ 103712556 w 3029"/>
              <a:gd name="T31" fmla="*/ 59595287 h 3030"/>
              <a:gd name="T32" fmla="*/ 83877748 w 3029"/>
              <a:gd name="T33" fmla="*/ 38607665 h 3030"/>
              <a:gd name="T34" fmla="*/ 76099082 w 3029"/>
              <a:gd name="T35" fmla="*/ 38607665 h 3030"/>
              <a:gd name="T36" fmla="*/ 38633013 w 3029"/>
              <a:gd name="T37" fmla="*/ 75012509 h 3030"/>
              <a:gd name="T38" fmla="*/ 38633013 w 3029"/>
              <a:gd name="T39" fmla="*/ 82656152 h 3030"/>
              <a:gd name="T40" fmla="*/ 59505145 w 3029"/>
              <a:gd name="T41" fmla="*/ 103644134 h 3030"/>
              <a:gd name="T42" fmla="*/ 34225198 w 3029"/>
              <a:gd name="T43" fmla="*/ 164276042 h 3030"/>
              <a:gd name="T44" fmla="*/ 5574399 w 3029"/>
              <a:gd name="T45" fmla="*/ 164276042 h 3030"/>
              <a:gd name="T46" fmla="*/ 0 w 3029"/>
              <a:gd name="T47" fmla="*/ 169717584 h 3030"/>
              <a:gd name="T48" fmla="*/ 0 w 3029"/>
              <a:gd name="T49" fmla="*/ 221539651 h 3030"/>
              <a:gd name="T50" fmla="*/ 5574399 w 3029"/>
              <a:gd name="T51" fmla="*/ 227110411 h 3030"/>
              <a:gd name="T52" fmla="*/ 34225198 w 3029"/>
              <a:gd name="T53" fmla="*/ 227110411 h 3030"/>
              <a:gd name="T54" fmla="*/ 59505145 w 3029"/>
              <a:gd name="T55" fmla="*/ 287612741 h 3030"/>
              <a:gd name="T56" fmla="*/ 38633013 w 3029"/>
              <a:gd name="T57" fmla="*/ 308600723 h 3030"/>
              <a:gd name="T58" fmla="*/ 38633013 w 3029"/>
              <a:gd name="T59" fmla="*/ 316244726 h 3030"/>
              <a:gd name="T60" fmla="*/ 76099082 w 3029"/>
              <a:gd name="T61" fmla="*/ 352649570 h 3030"/>
              <a:gd name="T62" fmla="*/ 83877748 w 3029"/>
              <a:gd name="T63" fmla="*/ 352649570 h 3030"/>
              <a:gd name="T64" fmla="*/ 103712556 w 3029"/>
              <a:gd name="T65" fmla="*/ 332827787 h 3030"/>
              <a:gd name="T66" fmla="*/ 164384645 w 3029"/>
              <a:gd name="T67" fmla="*/ 357054491 h 3030"/>
              <a:gd name="T68" fmla="*/ 164384645 w 3029"/>
              <a:gd name="T69" fmla="*/ 386852314 h 3030"/>
              <a:gd name="T70" fmla="*/ 169829424 w 3029"/>
              <a:gd name="T71" fmla="*/ 392423074 h 3030"/>
              <a:gd name="T72" fmla="*/ 222723206 w 3029"/>
              <a:gd name="T73" fmla="*/ 392423074 h 3030"/>
              <a:gd name="T74" fmla="*/ 228297605 w 3029"/>
              <a:gd name="T75" fmla="*/ 386852314 h 3030"/>
              <a:gd name="T76" fmla="*/ 228297605 w 3029"/>
              <a:gd name="T77" fmla="*/ 357054491 h 3030"/>
              <a:gd name="T78" fmla="*/ 288969693 w 3029"/>
              <a:gd name="T79" fmla="*/ 332827787 h 3030"/>
              <a:gd name="T80" fmla="*/ 308804501 w 3029"/>
              <a:gd name="T81" fmla="*/ 352649570 h 3030"/>
              <a:gd name="T82" fmla="*/ 316583168 w 3029"/>
              <a:gd name="T83" fmla="*/ 352649570 h 3030"/>
              <a:gd name="T84" fmla="*/ 354049237 w 3029"/>
              <a:gd name="T85" fmla="*/ 316244726 h 3030"/>
              <a:gd name="T86" fmla="*/ 354049237 w 3029"/>
              <a:gd name="T87" fmla="*/ 308600723 h 3030"/>
              <a:gd name="T88" fmla="*/ 333047485 w 3029"/>
              <a:gd name="T89" fmla="*/ 287612741 h 3030"/>
              <a:gd name="T90" fmla="*/ 358457052 w 3029"/>
              <a:gd name="T91" fmla="*/ 227110411 h 3030"/>
              <a:gd name="T92" fmla="*/ 387107851 w 3029"/>
              <a:gd name="T93" fmla="*/ 227110411 h 3030"/>
              <a:gd name="T94" fmla="*/ 392552629 w 3029"/>
              <a:gd name="T95" fmla="*/ 221539651 h 3030"/>
              <a:gd name="T96" fmla="*/ 392552629 w 3029"/>
              <a:gd name="T97" fmla="*/ 169717584 h 3030"/>
              <a:gd name="T98" fmla="*/ 387107851 w 3029"/>
              <a:gd name="T99" fmla="*/ 164276042 h 3030"/>
              <a:gd name="T100" fmla="*/ 196276315 w 3029"/>
              <a:gd name="T101" fmla="*/ 325183785 h 3030"/>
              <a:gd name="T102" fmla="*/ 196276315 w 3029"/>
              <a:gd name="T103" fmla="*/ 325183785 h 3030"/>
              <a:gd name="T104" fmla="*/ 67283451 w 3029"/>
              <a:gd name="T105" fmla="*/ 196146748 h 3030"/>
              <a:gd name="T106" fmla="*/ 196276315 w 3029"/>
              <a:gd name="T107" fmla="*/ 67239289 h 3030"/>
              <a:gd name="T108" fmla="*/ 325398799 w 3029"/>
              <a:gd name="T109" fmla="*/ 196146748 h 3030"/>
              <a:gd name="T110" fmla="*/ 196276315 w 3029"/>
              <a:gd name="T111" fmla="*/ 325183785 h 30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29" h="3030">
                <a:moveTo>
                  <a:pt x="2986" y="1268"/>
                </a:moveTo>
                <a:lnTo>
                  <a:pt x="2986" y="1268"/>
                </a:lnTo>
                <a:cubicBezTo>
                  <a:pt x="2765" y="1268"/>
                  <a:pt x="2765" y="1268"/>
                  <a:pt x="2765" y="1268"/>
                </a:cubicBezTo>
                <a:cubicBezTo>
                  <a:pt x="2731" y="1098"/>
                  <a:pt x="2663" y="936"/>
                  <a:pt x="2569" y="800"/>
                </a:cubicBezTo>
                <a:cubicBezTo>
                  <a:pt x="2731" y="638"/>
                  <a:pt x="2731" y="638"/>
                  <a:pt x="2731" y="638"/>
                </a:cubicBezTo>
                <a:cubicBezTo>
                  <a:pt x="2739" y="621"/>
                  <a:pt x="2739" y="596"/>
                  <a:pt x="2731" y="579"/>
                </a:cubicBezTo>
                <a:cubicBezTo>
                  <a:pt x="2442" y="298"/>
                  <a:pt x="2442" y="298"/>
                  <a:pt x="2442" y="298"/>
                </a:cubicBezTo>
                <a:cubicBezTo>
                  <a:pt x="2424" y="281"/>
                  <a:pt x="2399" y="281"/>
                  <a:pt x="2382" y="298"/>
                </a:cubicBezTo>
                <a:cubicBezTo>
                  <a:pt x="2229" y="460"/>
                  <a:pt x="2229" y="460"/>
                  <a:pt x="2229" y="460"/>
                </a:cubicBezTo>
                <a:cubicBezTo>
                  <a:pt x="2084" y="366"/>
                  <a:pt x="1931" y="298"/>
                  <a:pt x="1761" y="264"/>
                </a:cubicBezTo>
                <a:cubicBezTo>
                  <a:pt x="1761" y="43"/>
                  <a:pt x="1761" y="43"/>
                  <a:pt x="1761" y="43"/>
                </a:cubicBezTo>
                <a:cubicBezTo>
                  <a:pt x="1761" y="17"/>
                  <a:pt x="1736" y="0"/>
                  <a:pt x="1718" y="0"/>
                </a:cubicBezTo>
                <a:cubicBezTo>
                  <a:pt x="1310" y="0"/>
                  <a:pt x="1310" y="0"/>
                  <a:pt x="1310" y="0"/>
                </a:cubicBezTo>
                <a:cubicBezTo>
                  <a:pt x="1293" y="0"/>
                  <a:pt x="1268" y="17"/>
                  <a:pt x="1268" y="43"/>
                </a:cubicBezTo>
                <a:cubicBezTo>
                  <a:pt x="1268" y="264"/>
                  <a:pt x="1268" y="264"/>
                  <a:pt x="1268" y="264"/>
                </a:cubicBezTo>
                <a:cubicBezTo>
                  <a:pt x="1098" y="298"/>
                  <a:pt x="945" y="366"/>
                  <a:pt x="800" y="460"/>
                </a:cubicBezTo>
                <a:cubicBezTo>
                  <a:pt x="647" y="298"/>
                  <a:pt x="647" y="298"/>
                  <a:pt x="647" y="298"/>
                </a:cubicBezTo>
                <a:cubicBezTo>
                  <a:pt x="630" y="281"/>
                  <a:pt x="604" y="281"/>
                  <a:pt x="587" y="298"/>
                </a:cubicBezTo>
                <a:cubicBezTo>
                  <a:pt x="298" y="579"/>
                  <a:pt x="298" y="579"/>
                  <a:pt x="298" y="579"/>
                </a:cubicBezTo>
                <a:cubicBezTo>
                  <a:pt x="289" y="596"/>
                  <a:pt x="289" y="621"/>
                  <a:pt x="298" y="638"/>
                </a:cubicBezTo>
                <a:cubicBezTo>
                  <a:pt x="459" y="800"/>
                  <a:pt x="459" y="800"/>
                  <a:pt x="459" y="800"/>
                </a:cubicBezTo>
                <a:cubicBezTo>
                  <a:pt x="366" y="936"/>
                  <a:pt x="298" y="1098"/>
                  <a:pt x="264" y="1268"/>
                </a:cubicBezTo>
                <a:cubicBezTo>
                  <a:pt x="43" y="1268"/>
                  <a:pt x="43" y="1268"/>
                  <a:pt x="43" y="1268"/>
                </a:cubicBezTo>
                <a:cubicBezTo>
                  <a:pt x="17" y="1268"/>
                  <a:pt x="0" y="1285"/>
                  <a:pt x="0" y="1310"/>
                </a:cubicBezTo>
                <a:cubicBezTo>
                  <a:pt x="0" y="1710"/>
                  <a:pt x="0" y="1710"/>
                  <a:pt x="0" y="1710"/>
                </a:cubicBezTo>
                <a:cubicBezTo>
                  <a:pt x="0" y="1736"/>
                  <a:pt x="17" y="1753"/>
                  <a:pt x="43" y="1753"/>
                </a:cubicBezTo>
                <a:cubicBezTo>
                  <a:pt x="264" y="1753"/>
                  <a:pt x="264" y="1753"/>
                  <a:pt x="264" y="1753"/>
                </a:cubicBezTo>
                <a:cubicBezTo>
                  <a:pt x="298" y="1923"/>
                  <a:pt x="366" y="2084"/>
                  <a:pt x="459" y="2220"/>
                </a:cubicBezTo>
                <a:cubicBezTo>
                  <a:pt x="298" y="2382"/>
                  <a:pt x="298" y="2382"/>
                  <a:pt x="298" y="2382"/>
                </a:cubicBezTo>
                <a:cubicBezTo>
                  <a:pt x="289" y="2399"/>
                  <a:pt x="289" y="2425"/>
                  <a:pt x="298" y="2441"/>
                </a:cubicBezTo>
                <a:cubicBezTo>
                  <a:pt x="587" y="2722"/>
                  <a:pt x="587" y="2722"/>
                  <a:pt x="587" y="2722"/>
                </a:cubicBezTo>
                <a:cubicBezTo>
                  <a:pt x="604" y="2739"/>
                  <a:pt x="630" y="2739"/>
                  <a:pt x="647" y="2722"/>
                </a:cubicBezTo>
                <a:cubicBezTo>
                  <a:pt x="800" y="2569"/>
                  <a:pt x="800" y="2569"/>
                  <a:pt x="800" y="2569"/>
                </a:cubicBezTo>
                <a:cubicBezTo>
                  <a:pt x="945" y="2663"/>
                  <a:pt x="1098" y="2731"/>
                  <a:pt x="1268" y="2756"/>
                </a:cubicBezTo>
                <a:cubicBezTo>
                  <a:pt x="1268" y="2986"/>
                  <a:pt x="1268" y="2986"/>
                  <a:pt x="1268" y="2986"/>
                </a:cubicBezTo>
                <a:cubicBezTo>
                  <a:pt x="1268" y="3003"/>
                  <a:pt x="1293" y="3029"/>
                  <a:pt x="1310" y="3029"/>
                </a:cubicBezTo>
                <a:cubicBezTo>
                  <a:pt x="1718" y="3029"/>
                  <a:pt x="1718" y="3029"/>
                  <a:pt x="1718" y="3029"/>
                </a:cubicBezTo>
                <a:cubicBezTo>
                  <a:pt x="1736" y="3029"/>
                  <a:pt x="1761" y="3003"/>
                  <a:pt x="1761" y="2986"/>
                </a:cubicBezTo>
                <a:cubicBezTo>
                  <a:pt x="1761" y="2756"/>
                  <a:pt x="1761" y="2756"/>
                  <a:pt x="1761" y="2756"/>
                </a:cubicBezTo>
                <a:cubicBezTo>
                  <a:pt x="1931" y="2731"/>
                  <a:pt x="2084" y="2663"/>
                  <a:pt x="2229" y="2569"/>
                </a:cubicBezTo>
                <a:cubicBezTo>
                  <a:pt x="2382" y="2722"/>
                  <a:pt x="2382" y="2722"/>
                  <a:pt x="2382" y="2722"/>
                </a:cubicBezTo>
                <a:cubicBezTo>
                  <a:pt x="2399" y="2739"/>
                  <a:pt x="2424" y="2739"/>
                  <a:pt x="2442" y="2722"/>
                </a:cubicBezTo>
                <a:cubicBezTo>
                  <a:pt x="2731" y="2441"/>
                  <a:pt x="2731" y="2441"/>
                  <a:pt x="2731" y="2441"/>
                </a:cubicBezTo>
                <a:cubicBezTo>
                  <a:pt x="2739" y="2425"/>
                  <a:pt x="2739" y="2399"/>
                  <a:pt x="2731" y="2382"/>
                </a:cubicBezTo>
                <a:cubicBezTo>
                  <a:pt x="2569" y="2220"/>
                  <a:pt x="2569" y="2220"/>
                  <a:pt x="2569" y="2220"/>
                </a:cubicBezTo>
                <a:cubicBezTo>
                  <a:pt x="2663" y="2084"/>
                  <a:pt x="2731" y="1923"/>
                  <a:pt x="2765" y="1753"/>
                </a:cubicBezTo>
                <a:cubicBezTo>
                  <a:pt x="2986" y="1753"/>
                  <a:pt x="2986" y="1753"/>
                  <a:pt x="2986" y="1753"/>
                </a:cubicBezTo>
                <a:cubicBezTo>
                  <a:pt x="3011" y="1753"/>
                  <a:pt x="3028" y="1736"/>
                  <a:pt x="3028" y="1710"/>
                </a:cubicBezTo>
                <a:cubicBezTo>
                  <a:pt x="3028" y="1310"/>
                  <a:pt x="3028" y="1310"/>
                  <a:pt x="3028" y="1310"/>
                </a:cubicBezTo>
                <a:cubicBezTo>
                  <a:pt x="3028" y="1285"/>
                  <a:pt x="3011" y="1268"/>
                  <a:pt x="2986" y="1268"/>
                </a:cubicBezTo>
                <a:close/>
                <a:moveTo>
                  <a:pt x="1514" y="2510"/>
                </a:moveTo>
                <a:lnTo>
                  <a:pt x="1514" y="2510"/>
                </a:lnTo>
                <a:cubicBezTo>
                  <a:pt x="961" y="2510"/>
                  <a:pt x="519" y="2059"/>
                  <a:pt x="519" y="1514"/>
                </a:cubicBezTo>
                <a:cubicBezTo>
                  <a:pt x="519" y="962"/>
                  <a:pt x="961" y="519"/>
                  <a:pt x="1514" y="519"/>
                </a:cubicBezTo>
                <a:cubicBezTo>
                  <a:pt x="2067" y="519"/>
                  <a:pt x="2510" y="962"/>
                  <a:pt x="2510" y="1514"/>
                </a:cubicBezTo>
                <a:cubicBezTo>
                  <a:pt x="2510" y="2059"/>
                  <a:pt x="2067" y="2510"/>
                  <a:pt x="1514" y="2510"/>
                </a:cubicBezTo>
                <a:close/>
              </a:path>
            </a:pathLst>
          </a:custGeom>
          <a:solidFill>
            <a:schemeClr val="accent4"/>
          </a:solidFill>
          <a:ln>
            <a:noFill/>
          </a:ln>
          <a:effectLst/>
        </p:spPr>
        <p:txBody>
          <a:bodyPr wrap="none" anchor="ctr"/>
          <a:lstStyle/>
          <a:p>
            <a:endParaRPr lang="es-MX" sz="900"/>
          </a:p>
        </p:txBody>
      </p:sp>
      <p:sp>
        <p:nvSpPr>
          <p:cNvPr id="16" name="Freeform 173">
            <a:extLst>
              <a:ext uri="{FF2B5EF4-FFF2-40B4-BE49-F238E27FC236}">
                <a16:creationId xmlns:a16="http://schemas.microsoft.com/office/drawing/2014/main" id="{9814C501-9578-40EB-4697-C18BCBB848B0}"/>
              </a:ext>
            </a:extLst>
          </p:cNvPr>
          <p:cNvSpPr>
            <a:spLocks noChangeArrowheads="1"/>
          </p:cNvSpPr>
          <p:nvPr/>
        </p:nvSpPr>
        <p:spPr bwMode="auto">
          <a:xfrm>
            <a:off x="402621" y="2605440"/>
            <a:ext cx="1605186" cy="1600527"/>
          </a:xfrm>
          <a:custGeom>
            <a:avLst/>
            <a:gdLst>
              <a:gd name="T0" fmla="*/ 386932365 w 3038"/>
              <a:gd name="T1" fmla="*/ 165531498 h 3028"/>
              <a:gd name="T2" fmla="*/ 386932365 w 3038"/>
              <a:gd name="T3" fmla="*/ 165531498 h 3028"/>
              <a:gd name="T4" fmla="*/ 358285057 w 3038"/>
              <a:gd name="T5" fmla="*/ 165531498 h 3028"/>
              <a:gd name="T6" fmla="*/ 333008041 w 3038"/>
              <a:gd name="T7" fmla="*/ 104819147 h 3028"/>
              <a:gd name="T8" fmla="*/ 353877862 w 3038"/>
              <a:gd name="T9" fmla="*/ 83933260 h 3028"/>
              <a:gd name="T10" fmla="*/ 353877862 w 3038"/>
              <a:gd name="T11" fmla="*/ 76149495 h 3028"/>
              <a:gd name="T12" fmla="*/ 317582678 w 3038"/>
              <a:gd name="T13" fmla="*/ 39696440 h 3028"/>
              <a:gd name="T14" fmla="*/ 309805190 w 3038"/>
              <a:gd name="T15" fmla="*/ 39696440 h 3028"/>
              <a:gd name="T16" fmla="*/ 288935369 w 3038"/>
              <a:gd name="T17" fmla="*/ 59674324 h 3028"/>
              <a:gd name="T18" fmla="*/ 228270819 w 3038"/>
              <a:gd name="T19" fmla="*/ 34247697 h 3028"/>
              <a:gd name="T20" fmla="*/ 228270819 w 3038"/>
              <a:gd name="T21" fmla="*/ 5578406 h 3028"/>
              <a:gd name="T22" fmla="*/ 222696749 w 3038"/>
              <a:gd name="T23" fmla="*/ 0 h 3028"/>
              <a:gd name="T24" fmla="*/ 170846589 w 3038"/>
              <a:gd name="T25" fmla="*/ 0 h 3028"/>
              <a:gd name="T26" fmla="*/ 165402132 w 3038"/>
              <a:gd name="T27" fmla="*/ 5578406 h 3028"/>
              <a:gd name="T28" fmla="*/ 165402132 w 3038"/>
              <a:gd name="T29" fmla="*/ 34247697 h 3028"/>
              <a:gd name="T30" fmla="*/ 104737582 w 3038"/>
              <a:gd name="T31" fmla="*/ 59674324 h 3028"/>
              <a:gd name="T32" fmla="*/ 83738148 w 3038"/>
              <a:gd name="T33" fmla="*/ 39696440 h 3028"/>
              <a:gd name="T34" fmla="*/ 76090273 w 3038"/>
              <a:gd name="T35" fmla="*/ 39696440 h 3028"/>
              <a:gd name="T36" fmla="*/ 39665477 w 3038"/>
              <a:gd name="T37" fmla="*/ 76149495 h 3028"/>
              <a:gd name="T38" fmla="*/ 39665477 w 3038"/>
              <a:gd name="T39" fmla="*/ 83933260 h 3028"/>
              <a:gd name="T40" fmla="*/ 59498035 w 3038"/>
              <a:gd name="T41" fmla="*/ 104819147 h 3028"/>
              <a:gd name="T42" fmla="*/ 35258281 w 3038"/>
              <a:gd name="T43" fmla="*/ 165531498 h 3028"/>
              <a:gd name="T44" fmla="*/ 5444098 w 3038"/>
              <a:gd name="T45" fmla="*/ 165531498 h 3028"/>
              <a:gd name="T46" fmla="*/ 0 w 3038"/>
              <a:gd name="T47" fmla="*/ 171109544 h 3028"/>
              <a:gd name="T48" fmla="*/ 0 w 3038"/>
              <a:gd name="T49" fmla="*/ 222870440 h 3028"/>
              <a:gd name="T50" fmla="*/ 5444098 w 3038"/>
              <a:gd name="T51" fmla="*/ 228319183 h 3028"/>
              <a:gd name="T52" fmla="*/ 35258281 w 3038"/>
              <a:gd name="T53" fmla="*/ 228319183 h 3028"/>
              <a:gd name="T54" fmla="*/ 59498035 w 3038"/>
              <a:gd name="T55" fmla="*/ 289031174 h 3028"/>
              <a:gd name="T56" fmla="*/ 39665477 w 3038"/>
              <a:gd name="T57" fmla="*/ 308879394 h 3028"/>
              <a:gd name="T58" fmla="*/ 39665477 w 3038"/>
              <a:gd name="T59" fmla="*/ 317700825 h 3028"/>
              <a:gd name="T60" fmla="*/ 76090273 w 3038"/>
              <a:gd name="T61" fmla="*/ 354154241 h 3028"/>
              <a:gd name="T62" fmla="*/ 83738148 w 3038"/>
              <a:gd name="T63" fmla="*/ 354154241 h 3028"/>
              <a:gd name="T64" fmla="*/ 104737582 w 3038"/>
              <a:gd name="T65" fmla="*/ 333138330 h 3028"/>
              <a:gd name="T66" fmla="*/ 165402132 w 3038"/>
              <a:gd name="T67" fmla="*/ 358564956 h 3028"/>
              <a:gd name="T68" fmla="*/ 165402132 w 3038"/>
              <a:gd name="T69" fmla="*/ 387234248 h 3028"/>
              <a:gd name="T70" fmla="*/ 170846589 w 3038"/>
              <a:gd name="T71" fmla="*/ 392682990 h 3028"/>
              <a:gd name="T72" fmla="*/ 222696749 w 3038"/>
              <a:gd name="T73" fmla="*/ 392682990 h 3028"/>
              <a:gd name="T74" fmla="*/ 228270819 w 3038"/>
              <a:gd name="T75" fmla="*/ 387234248 h 3028"/>
              <a:gd name="T76" fmla="*/ 228270819 w 3038"/>
              <a:gd name="T77" fmla="*/ 358564956 h 3028"/>
              <a:gd name="T78" fmla="*/ 288935369 w 3038"/>
              <a:gd name="T79" fmla="*/ 333138330 h 3028"/>
              <a:gd name="T80" fmla="*/ 309805190 w 3038"/>
              <a:gd name="T81" fmla="*/ 354154241 h 3028"/>
              <a:gd name="T82" fmla="*/ 317582678 w 3038"/>
              <a:gd name="T83" fmla="*/ 354154241 h 3028"/>
              <a:gd name="T84" fmla="*/ 353877862 w 3038"/>
              <a:gd name="T85" fmla="*/ 317700825 h 3028"/>
              <a:gd name="T86" fmla="*/ 353877862 w 3038"/>
              <a:gd name="T87" fmla="*/ 308879394 h 3028"/>
              <a:gd name="T88" fmla="*/ 333008041 w 3038"/>
              <a:gd name="T89" fmla="*/ 289031174 h 3028"/>
              <a:gd name="T90" fmla="*/ 358285057 w 3038"/>
              <a:gd name="T91" fmla="*/ 228319183 h 3028"/>
              <a:gd name="T92" fmla="*/ 386932365 w 3038"/>
              <a:gd name="T93" fmla="*/ 228319183 h 3028"/>
              <a:gd name="T94" fmla="*/ 393672951 w 3038"/>
              <a:gd name="T95" fmla="*/ 222870440 h 3028"/>
              <a:gd name="T96" fmla="*/ 393672951 w 3038"/>
              <a:gd name="T97" fmla="*/ 171109544 h 3028"/>
              <a:gd name="T98" fmla="*/ 386932365 w 3038"/>
              <a:gd name="T99" fmla="*/ 165531498 h 3028"/>
              <a:gd name="T100" fmla="*/ 196253218 w 3038"/>
              <a:gd name="T101" fmla="*/ 325484590 h 3028"/>
              <a:gd name="T102" fmla="*/ 196253218 w 3038"/>
              <a:gd name="T103" fmla="*/ 325484590 h 3028"/>
              <a:gd name="T104" fmla="*/ 67275523 w 3038"/>
              <a:gd name="T105" fmla="*/ 196406507 h 3028"/>
              <a:gd name="T106" fmla="*/ 196253218 w 3038"/>
              <a:gd name="T107" fmla="*/ 67328064 h 3028"/>
              <a:gd name="T108" fmla="*/ 325230553 w 3038"/>
              <a:gd name="T109" fmla="*/ 196406507 h 3028"/>
              <a:gd name="T110" fmla="*/ 196253218 w 3038"/>
              <a:gd name="T111" fmla="*/ 325484590 h 30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38" h="3028">
                <a:moveTo>
                  <a:pt x="2985" y="1276"/>
                </a:moveTo>
                <a:lnTo>
                  <a:pt x="2985" y="1276"/>
                </a:lnTo>
                <a:cubicBezTo>
                  <a:pt x="2764" y="1276"/>
                  <a:pt x="2764" y="1276"/>
                  <a:pt x="2764" y="1276"/>
                </a:cubicBezTo>
                <a:cubicBezTo>
                  <a:pt x="2730" y="1106"/>
                  <a:pt x="2662" y="944"/>
                  <a:pt x="2569" y="808"/>
                </a:cubicBezTo>
                <a:cubicBezTo>
                  <a:pt x="2730" y="647"/>
                  <a:pt x="2730" y="647"/>
                  <a:pt x="2730" y="647"/>
                </a:cubicBezTo>
                <a:cubicBezTo>
                  <a:pt x="2747" y="630"/>
                  <a:pt x="2747" y="604"/>
                  <a:pt x="2730" y="587"/>
                </a:cubicBezTo>
                <a:cubicBezTo>
                  <a:pt x="2450" y="306"/>
                  <a:pt x="2450" y="306"/>
                  <a:pt x="2450" y="306"/>
                </a:cubicBezTo>
                <a:cubicBezTo>
                  <a:pt x="2433" y="290"/>
                  <a:pt x="2407" y="290"/>
                  <a:pt x="2390" y="306"/>
                </a:cubicBezTo>
                <a:cubicBezTo>
                  <a:pt x="2229" y="460"/>
                  <a:pt x="2229" y="460"/>
                  <a:pt x="2229" y="460"/>
                </a:cubicBezTo>
                <a:cubicBezTo>
                  <a:pt x="2092" y="366"/>
                  <a:pt x="1931" y="298"/>
                  <a:pt x="1761" y="264"/>
                </a:cubicBezTo>
                <a:cubicBezTo>
                  <a:pt x="1761" y="43"/>
                  <a:pt x="1761" y="43"/>
                  <a:pt x="1761" y="43"/>
                </a:cubicBezTo>
                <a:cubicBezTo>
                  <a:pt x="1761" y="17"/>
                  <a:pt x="1744" y="0"/>
                  <a:pt x="1718" y="0"/>
                </a:cubicBezTo>
                <a:cubicBezTo>
                  <a:pt x="1318" y="0"/>
                  <a:pt x="1318" y="0"/>
                  <a:pt x="1318" y="0"/>
                </a:cubicBezTo>
                <a:cubicBezTo>
                  <a:pt x="1293" y="0"/>
                  <a:pt x="1276" y="17"/>
                  <a:pt x="1276" y="43"/>
                </a:cubicBezTo>
                <a:cubicBezTo>
                  <a:pt x="1276" y="264"/>
                  <a:pt x="1276" y="264"/>
                  <a:pt x="1276" y="264"/>
                </a:cubicBezTo>
                <a:cubicBezTo>
                  <a:pt x="1106" y="298"/>
                  <a:pt x="944" y="366"/>
                  <a:pt x="808" y="460"/>
                </a:cubicBezTo>
                <a:cubicBezTo>
                  <a:pt x="646" y="306"/>
                  <a:pt x="646" y="306"/>
                  <a:pt x="646" y="306"/>
                </a:cubicBezTo>
                <a:cubicBezTo>
                  <a:pt x="629" y="290"/>
                  <a:pt x="604" y="290"/>
                  <a:pt x="587" y="306"/>
                </a:cubicBezTo>
                <a:cubicBezTo>
                  <a:pt x="306" y="587"/>
                  <a:pt x="306" y="587"/>
                  <a:pt x="306" y="587"/>
                </a:cubicBezTo>
                <a:cubicBezTo>
                  <a:pt x="289" y="604"/>
                  <a:pt x="289" y="630"/>
                  <a:pt x="306" y="647"/>
                </a:cubicBezTo>
                <a:cubicBezTo>
                  <a:pt x="459" y="808"/>
                  <a:pt x="459" y="808"/>
                  <a:pt x="459" y="808"/>
                </a:cubicBezTo>
                <a:cubicBezTo>
                  <a:pt x="366" y="944"/>
                  <a:pt x="306" y="1106"/>
                  <a:pt x="272" y="1276"/>
                </a:cubicBezTo>
                <a:cubicBezTo>
                  <a:pt x="42" y="1276"/>
                  <a:pt x="42" y="1276"/>
                  <a:pt x="42" y="1276"/>
                </a:cubicBezTo>
                <a:cubicBezTo>
                  <a:pt x="25" y="1276"/>
                  <a:pt x="0" y="1293"/>
                  <a:pt x="0" y="1319"/>
                </a:cubicBezTo>
                <a:cubicBezTo>
                  <a:pt x="0" y="1718"/>
                  <a:pt x="0" y="1718"/>
                  <a:pt x="0" y="1718"/>
                </a:cubicBezTo>
                <a:cubicBezTo>
                  <a:pt x="0" y="1743"/>
                  <a:pt x="25" y="1760"/>
                  <a:pt x="42" y="1760"/>
                </a:cubicBezTo>
                <a:cubicBezTo>
                  <a:pt x="272" y="1760"/>
                  <a:pt x="272" y="1760"/>
                  <a:pt x="272" y="1760"/>
                </a:cubicBezTo>
                <a:cubicBezTo>
                  <a:pt x="306" y="1930"/>
                  <a:pt x="366" y="2092"/>
                  <a:pt x="459" y="2228"/>
                </a:cubicBezTo>
                <a:cubicBezTo>
                  <a:pt x="306" y="2381"/>
                  <a:pt x="306" y="2381"/>
                  <a:pt x="306" y="2381"/>
                </a:cubicBezTo>
                <a:cubicBezTo>
                  <a:pt x="289" y="2398"/>
                  <a:pt x="289" y="2432"/>
                  <a:pt x="306" y="2449"/>
                </a:cubicBezTo>
                <a:cubicBezTo>
                  <a:pt x="587" y="2730"/>
                  <a:pt x="587" y="2730"/>
                  <a:pt x="587" y="2730"/>
                </a:cubicBezTo>
                <a:cubicBezTo>
                  <a:pt x="604" y="2747"/>
                  <a:pt x="629" y="2747"/>
                  <a:pt x="646" y="2730"/>
                </a:cubicBezTo>
                <a:cubicBezTo>
                  <a:pt x="808" y="2568"/>
                  <a:pt x="808" y="2568"/>
                  <a:pt x="808" y="2568"/>
                </a:cubicBezTo>
                <a:cubicBezTo>
                  <a:pt x="944" y="2661"/>
                  <a:pt x="1106" y="2730"/>
                  <a:pt x="1276" y="2764"/>
                </a:cubicBezTo>
                <a:cubicBezTo>
                  <a:pt x="1276" y="2985"/>
                  <a:pt x="1276" y="2985"/>
                  <a:pt x="1276" y="2985"/>
                </a:cubicBezTo>
                <a:cubicBezTo>
                  <a:pt x="1276" y="3010"/>
                  <a:pt x="1293" y="3027"/>
                  <a:pt x="1318" y="3027"/>
                </a:cubicBezTo>
                <a:cubicBezTo>
                  <a:pt x="1718" y="3027"/>
                  <a:pt x="1718" y="3027"/>
                  <a:pt x="1718" y="3027"/>
                </a:cubicBezTo>
                <a:cubicBezTo>
                  <a:pt x="1744" y="3027"/>
                  <a:pt x="1761" y="3010"/>
                  <a:pt x="1761" y="2985"/>
                </a:cubicBezTo>
                <a:cubicBezTo>
                  <a:pt x="1761" y="2764"/>
                  <a:pt x="1761" y="2764"/>
                  <a:pt x="1761" y="2764"/>
                </a:cubicBezTo>
                <a:cubicBezTo>
                  <a:pt x="1931" y="2730"/>
                  <a:pt x="2092" y="2661"/>
                  <a:pt x="2229" y="2568"/>
                </a:cubicBezTo>
                <a:cubicBezTo>
                  <a:pt x="2390" y="2730"/>
                  <a:pt x="2390" y="2730"/>
                  <a:pt x="2390" y="2730"/>
                </a:cubicBezTo>
                <a:cubicBezTo>
                  <a:pt x="2407" y="2747"/>
                  <a:pt x="2433" y="2747"/>
                  <a:pt x="2450" y="2730"/>
                </a:cubicBezTo>
                <a:cubicBezTo>
                  <a:pt x="2730" y="2449"/>
                  <a:pt x="2730" y="2449"/>
                  <a:pt x="2730" y="2449"/>
                </a:cubicBezTo>
                <a:cubicBezTo>
                  <a:pt x="2747" y="2432"/>
                  <a:pt x="2747" y="2398"/>
                  <a:pt x="2730" y="2381"/>
                </a:cubicBezTo>
                <a:cubicBezTo>
                  <a:pt x="2569" y="2228"/>
                  <a:pt x="2569" y="2228"/>
                  <a:pt x="2569" y="2228"/>
                </a:cubicBezTo>
                <a:cubicBezTo>
                  <a:pt x="2662" y="2092"/>
                  <a:pt x="2730" y="1930"/>
                  <a:pt x="2764" y="1760"/>
                </a:cubicBezTo>
                <a:cubicBezTo>
                  <a:pt x="2985" y="1760"/>
                  <a:pt x="2985" y="1760"/>
                  <a:pt x="2985" y="1760"/>
                </a:cubicBezTo>
                <a:cubicBezTo>
                  <a:pt x="3011" y="1760"/>
                  <a:pt x="3037" y="1743"/>
                  <a:pt x="3037" y="1718"/>
                </a:cubicBezTo>
                <a:cubicBezTo>
                  <a:pt x="3037" y="1319"/>
                  <a:pt x="3037" y="1319"/>
                  <a:pt x="3037" y="1319"/>
                </a:cubicBezTo>
                <a:cubicBezTo>
                  <a:pt x="3037" y="1293"/>
                  <a:pt x="3011" y="1276"/>
                  <a:pt x="2985" y="1276"/>
                </a:cubicBezTo>
                <a:close/>
                <a:moveTo>
                  <a:pt x="1514" y="2509"/>
                </a:moveTo>
                <a:lnTo>
                  <a:pt x="1514" y="2509"/>
                </a:lnTo>
                <a:cubicBezTo>
                  <a:pt x="970" y="2509"/>
                  <a:pt x="519" y="2066"/>
                  <a:pt x="519" y="1514"/>
                </a:cubicBezTo>
                <a:cubicBezTo>
                  <a:pt x="519" y="970"/>
                  <a:pt x="970" y="519"/>
                  <a:pt x="1514" y="519"/>
                </a:cubicBezTo>
                <a:cubicBezTo>
                  <a:pt x="2067" y="519"/>
                  <a:pt x="2509" y="970"/>
                  <a:pt x="2509" y="1514"/>
                </a:cubicBezTo>
                <a:cubicBezTo>
                  <a:pt x="2509" y="2066"/>
                  <a:pt x="2067" y="2509"/>
                  <a:pt x="1514" y="2509"/>
                </a:cubicBezTo>
                <a:close/>
              </a:path>
            </a:pathLst>
          </a:custGeom>
          <a:solidFill>
            <a:schemeClr val="accent3"/>
          </a:solidFill>
          <a:ln>
            <a:noFill/>
          </a:ln>
          <a:effectLst/>
        </p:spPr>
        <p:txBody>
          <a:bodyPr wrap="none" anchor="ctr"/>
          <a:lstStyle/>
          <a:p>
            <a:endParaRPr lang="es-MX" sz="900"/>
          </a:p>
        </p:txBody>
      </p:sp>
      <p:sp>
        <p:nvSpPr>
          <p:cNvPr id="17" name="Freeform 174">
            <a:extLst>
              <a:ext uri="{FF2B5EF4-FFF2-40B4-BE49-F238E27FC236}">
                <a16:creationId xmlns:a16="http://schemas.microsoft.com/office/drawing/2014/main" id="{FFD83997-E234-3CB0-302B-B4AEC2655BB6}"/>
              </a:ext>
            </a:extLst>
          </p:cNvPr>
          <p:cNvSpPr>
            <a:spLocks noChangeArrowheads="1"/>
          </p:cNvSpPr>
          <p:nvPr/>
        </p:nvSpPr>
        <p:spPr bwMode="auto">
          <a:xfrm>
            <a:off x="402621" y="4341091"/>
            <a:ext cx="1605186" cy="1600525"/>
          </a:xfrm>
          <a:custGeom>
            <a:avLst/>
            <a:gdLst>
              <a:gd name="T0" fmla="*/ 386932365 w 3038"/>
              <a:gd name="T1" fmla="*/ 164255025 h 3029"/>
              <a:gd name="T2" fmla="*/ 386932365 w 3038"/>
              <a:gd name="T3" fmla="*/ 164255025 h 3029"/>
              <a:gd name="T4" fmla="*/ 358285057 w 3038"/>
              <a:gd name="T5" fmla="*/ 164255025 h 3029"/>
              <a:gd name="T6" fmla="*/ 333008041 w 3038"/>
              <a:gd name="T7" fmla="*/ 103582936 h 3029"/>
              <a:gd name="T8" fmla="*/ 353877862 w 3038"/>
              <a:gd name="T9" fmla="*/ 83748128 h 3029"/>
              <a:gd name="T10" fmla="*/ 353877862 w 3038"/>
              <a:gd name="T11" fmla="*/ 75969461 h 3029"/>
              <a:gd name="T12" fmla="*/ 317582678 w 3038"/>
              <a:gd name="T13" fmla="*/ 38503392 h 3029"/>
              <a:gd name="T14" fmla="*/ 309805190 w 3038"/>
              <a:gd name="T15" fmla="*/ 38503392 h 3029"/>
              <a:gd name="T16" fmla="*/ 288935369 w 3038"/>
              <a:gd name="T17" fmla="*/ 59505145 h 3029"/>
              <a:gd name="T18" fmla="*/ 228270819 w 3038"/>
              <a:gd name="T19" fmla="*/ 34095577 h 3029"/>
              <a:gd name="T20" fmla="*/ 228270819 w 3038"/>
              <a:gd name="T21" fmla="*/ 5444779 h 3029"/>
              <a:gd name="T22" fmla="*/ 222696749 w 3038"/>
              <a:gd name="T23" fmla="*/ 0 h 3029"/>
              <a:gd name="T24" fmla="*/ 170846589 w 3038"/>
              <a:gd name="T25" fmla="*/ 0 h 3029"/>
              <a:gd name="T26" fmla="*/ 165402132 w 3038"/>
              <a:gd name="T27" fmla="*/ 5444779 h 3029"/>
              <a:gd name="T28" fmla="*/ 165402132 w 3038"/>
              <a:gd name="T29" fmla="*/ 34095577 h 3029"/>
              <a:gd name="T30" fmla="*/ 104737582 w 3038"/>
              <a:gd name="T31" fmla="*/ 59505145 h 3029"/>
              <a:gd name="T32" fmla="*/ 83738148 w 3038"/>
              <a:gd name="T33" fmla="*/ 38503392 h 3029"/>
              <a:gd name="T34" fmla="*/ 76090273 w 3038"/>
              <a:gd name="T35" fmla="*/ 38503392 h 3029"/>
              <a:gd name="T36" fmla="*/ 39665477 w 3038"/>
              <a:gd name="T37" fmla="*/ 75969461 h 3029"/>
              <a:gd name="T38" fmla="*/ 39665477 w 3038"/>
              <a:gd name="T39" fmla="*/ 83748128 h 3029"/>
              <a:gd name="T40" fmla="*/ 59498035 w 3038"/>
              <a:gd name="T41" fmla="*/ 103582936 h 3029"/>
              <a:gd name="T42" fmla="*/ 35258281 w 3038"/>
              <a:gd name="T43" fmla="*/ 164255025 h 3029"/>
              <a:gd name="T44" fmla="*/ 5444098 w 3038"/>
              <a:gd name="T45" fmla="*/ 164255025 h 3029"/>
              <a:gd name="T46" fmla="*/ 0 w 3038"/>
              <a:gd name="T47" fmla="*/ 169699803 h 3029"/>
              <a:gd name="T48" fmla="*/ 0 w 3038"/>
              <a:gd name="T49" fmla="*/ 221556262 h 3029"/>
              <a:gd name="T50" fmla="*/ 5444098 w 3038"/>
              <a:gd name="T51" fmla="*/ 227130661 h 3029"/>
              <a:gd name="T52" fmla="*/ 35258281 w 3038"/>
              <a:gd name="T53" fmla="*/ 227130661 h 3029"/>
              <a:gd name="T54" fmla="*/ 59498035 w 3038"/>
              <a:gd name="T55" fmla="*/ 287802749 h 3029"/>
              <a:gd name="T56" fmla="*/ 39665477 w 3038"/>
              <a:gd name="T57" fmla="*/ 308674881 h 3029"/>
              <a:gd name="T58" fmla="*/ 39665477 w 3038"/>
              <a:gd name="T59" fmla="*/ 316453548 h 3029"/>
              <a:gd name="T60" fmla="*/ 76090273 w 3038"/>
              <a:gd name="T61" fmla="*/ 352882653 h 3029"/>
              <a:gd name="T62" fmla="*/ 83738148 w 3038"/>
              <a:gd name="T63" fmla="*/ 352882653 h 3029"/>
              <a:gd name="T64" fmla="*/ 104737582 w 3038"/>
              <a:gd name="T65" fmla="*/ 332917864 h 3029"/>
              <a:gd name="T66" fmla="*/ 165402132 w 3038"/>
              <a:gd name="T67" fmla="*/ 358327432 h 3029"/>
              <a:gd name="T68" fmla="*/ 165402132 w 3038"/>
              <a:gd name="T69" fmla="*/ 386978230 h 3029"/>
              <a:gd name="T70" fmla="*/ 170846589 w 3038"/>
              <a:gd name="T71" fmla="*/ 392552629 h 3029"/>
              <a:gd name="T72" fmla="*/ 222696749 w 3038"/>
              <a:gd name="T73" fmla="*/ 392552629 h 3029"/>
              <a:gd name="T74" fmla="*/ 228270819 w 3038"/>
              <a:gd name="T75" fmla="*/ 386978230 h 3029"/>
              <a:gd name="T76" fmla="*/ 228270819 w 3038"/>
              <a:gd name="T77" fmla="*/ 358327432 h 3029"/>
              <a:gd name="T78" fmla="*/ 288935369 w 3038"/>
              <a:gd name="T79" fmla="*/ 332917864 h 3029"/>
              <a:gd name="T80" fmla="*/ 309805190 w 3038"/>
              <a:gd name="T81" fmla="*/ 352882653 h 3029"/>
              <a:gd name="T82" fmla="*/ 317582678 w 3038"/>
              <a:gd name="T83" fmla="*/ 352882653 h 3029"/>
              <a:gd name="T84" fmla="*/ 353877862 w 3038"/>
              <a:gd name="T85" fmla="*/ 316453548 h 3029"/>
              <a:gd name="T86" fmla="*/ 353877862 w 3038"/>
              <a:gd name="T87" fmla="*/ 308674881 h 3029"/>
              <a:gd name="T88" fmla="*/ 333008041 w 3038"/>
              <a:gd name="T89" fmla="*/ 287802749 h 3029"/>
              <a:gd name="T90" fmla="*/ 358285057 w 3038"/>
              <a:gd name="T91" fmla="*/ 227130661 h 3029"/>
              <a:gd name="T92" fmla="*/ 386932365 w 3038"/>
              <a:gd name="T93" fmla="*/ 227130661 h 3029"/>
              <a:gd name="T94" fmla="*/ 393672951 w 3038"/>
              <a:gd name="T95" fmla="*/ 221556262 h 3029"/>
              <a:gd name="T96" fmla="*/ 393672951 w 3038"/>
              <a:gd name="T97" fmla="*/ 169699803 h 3029"/>
              <a:gd name="T98" fmla="*/ 386932365 w 3038"/>
              <a:gd name="T99" fmla="*/ 164255025 h 3029"/>
              <a:gd name="T100" fmla="*/ 196253218 w 3038"/>
              <a:gd name="T101" fmla="*/ 325268818 h 3029"/>
              <a:gd name="T102" fmla="*/ 196253218 w 3038"/>
              <a:gd name="T103" fmla="*/ 325268818 h 3029"/>
              <a:gd name="T104" fmla="*/ 67275523 w 3038"/>
              <a:gd name="T105" fmla="*/ 196276315 h 3029"/>
              <a:gd name="T106" fmla="*/ 196253218 w 3038"/>
              <a:gd name="T107" fmla="*/ 67153831 h 3029"/>
              <a:gd name="T108" fmla="*/ 325230553 w 3038"/>
              <a:gd name="T109" fmla="*/ 196276315 h 3029"/>
              <a:gd name="T110" fmla="*/ 196253218 w 3038"/>
              <a:gd name="T111" fmla="*/ 325268818 h 30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38" h="3029">
                <a:moveTo>
                  <a:pt x="2985" y="1267"/>
                </a:moveTo>
                <a:lnTo>
                  <a:pt x="2985" y="1267"/>
                </a:lnTo>
                <a:cubicBezTo>
                  <a:pt x="2764" y="1267"/>
                  <a:pt x="2764" y="1267"/>
                  <a:pt x="2764" y="1267"/>
                </a:cubicBezTo>
                <a:cubicBezTo>
                  <a:pt x="2730" y="1097"/>
                  <a:pt x="2662" y="944"/>
                  <a:pt x="2569" y="799"/>
                </a:cubicBezTo>
                <a:cubicBezTo>
                  <a:pt x="2730" y="646"/>
                  <a:pt x="2730" y="646"/>
                  <a:pt x="2730" y="646"/>
                </a:cubicBezTo>
                <a:cubicBezTo>
                  <a:pt x="2747" y="629"/>
                  <a:pt x="2747" y="603"/>
                  <a:pt x="2730" y="586"/>
                </a:cubicBezTo>
                <a:cubicBezTo>
                  <a:pt x="2450" y="297"/>
                  <a:pt x="2450" y="297"/>
                  <a:pt x="2450" y="297"/>
                </a:cubicBezTo>
                <a:cubicBezTo>
                  <a:pt x="2433" y="280"/>
                  <a:pt x="2407" y="280"/>
                  <a:pt x="2390" y="297"/>
                </a:cubicBezTo>
                <a:cubicBezTo>
                  <a:pt x="2229" y="459"/>
                  <a:pt x="2229" y="459"/>
                  <a:pt x="2229" y="459"/>
                </a:cubicBezTo>
                <a:cubicBezTo>
                  <a:pt x="2092" y="365"/>
                  <a:pt x="1931" y="297"/>
                  <a:pt x="1761" y="263"/>
                </a:cubicBezTo>
                <a:cubicBezTo>
                  <a:pt x="1761" y="42"/>
                  <a:pt x="1761" y="42"/>
                  <a:pt x="1761" y="42"/>
                </a:cubicBezTo>
                <a:cubicBezTo>
                  <a:pt x="1761" y="17"/>
                  <a:pt x="1744" y="0"/>
                  <a:pt x="1718" y="0"/>
                </a:cubicBezTo>
                <a:cubicBezTo>
                  <a:pt x="1318" y="0"/>
                  <a:pt x="1318" y="0"/>
                  <a:pt x="1318" y="0"/>
                </a:cubicBezTo>
                <a:cubicBezTo>
                  <a:pt x="1293" y="0"/>
                  <a:pt x="1276" y="17"/>
                  <a:pt x="1276" y="42"/>
                </a:cubicBezTo>
                <a:cubicBezTo>
                  <a:pt x="1276" y="263"/>
                  <a:pt x="1276" y="263"/>
                  <a:pt x="1276" y="263"/>
                </a:cubicBezTo>
                <a:cubicBezTo>
                  <a:pt x="1106" y="297"/>
                  <a:pt x="944" y="365"/>
                  <a:pt x="808" y="459"/>
                </a:cubicBezTo>
                <a:cubicBezTo>
                  <a:pt x="646" y="297"/>
                  <a:pt x="646" y="297"/>
                  <a:pt x="646" y="297"/>
                </a:cubicBezTo>
                <a:cubicBezTo>
                  <a:pt x="629" y="280"/>
                  <a:pt x="604" y="280"/>
                  <a:pt x="587" y="297"/>
                </a:cubicBezTo>
                <a:cubicBezTo>
                  <a:pt x="306" y="586"/>
                  <a:pt x="306" y="586"/>
                  <a:pt x="306" y="586"/>
                </a:cubicBezTo>
                <a:cubicBezTo>
                  <a:pt x="289" y="603"/>
                  <a:pt x="289" y="629"/>
                  <a:pt x="306" y="646"/>
                </a:cubicBezTo>
                <a:cubicBezTo>
                  <a:pt x="459" y="799"/>
                  <a:pt x="459" y="799"/>
                  <a:pt x="459" y="799"/>
                </a:cubicBezTo>
                <a:cubicBezTo>
                  <a:pt x="366" y="944"/>
                  <a:pt x="306" y="1097"/>
                  <a:pt x="272" y="1267"/>
                </a:cubicBezTo>
                <a:cubicBezTo>
                  <a:pt x="42" y="1267"/>
                  <a:pt x="42" y="1267"/>
                  <a:pt x="42" y="1267"/>
                </a:cubicBezTo>
                <a:cubicBezTo>
                  <a:pt x="25" y="1267"/>
                  <a:pt x="0" y="1293"/>
                  <a:pt x="0" y="1309"/>
                </a:cubicBezTo>
                <a:cubicBezTo>
                  <a:pt x="0" y="1709"/>
                  <a:pt x="0" y="1709"/>
                  <a:pt x="0" y="1709"/>
                </a:cubicBezTo>
                <a:cubicBezTo>
                  <a:pt x="0" y="1735"/>
                  <a:pt x="25" y="1752"/>
                  <a:pt x="42" y="1752"/>
                </a:cubicBezTo>
                <a:cubicBezTo>
                  <a:pt x="272" y="1752"/>
                  <a:pt x="272" y="1752"/>
                  <a:pt x="272" y="1752"/>
                </a:cubicBezTo>
                <a:cubicBezTo>
                  <a:pt x="306" y="1922"/>
                  <a:pt x="366" y="2084"/>
                  <a:pt x="459" y="2220"/>
                </a:cubicBezTo>
                <a:cubicBezTo>
                  <a:pt x="306" y="2381"/>
                  <a:pt x="306" y="2381"/>
                  <a:pt x="306" y="2381"/>
                </a:cubicBezTo>
                <a:cubicBezTo>
                  <a:pt x="289" y="2398"/>
                  <a:pt x="289" y="2424"/>
                  <a:pt x="306" y="2441"/>
                </a:cubicBezTo>
                <a:cubicBezTo>
                  <a:pt x="587" y="2722"/>
                  <a:pt x="587" y="2722"/>
                  <a:pt x="587" y="2722"/>
                </a:cubicBezTo>
                <a:cubicBezTo>
                  <a:pt x="604" y="2738"/>
                  <a:pt x="629" y="2738"/>
                  <a:pt x="646" y="2722"/>
                </a:cubicBezTo>
                <a:cubicBezTo>
                  <a:pt x="808" y="2568"/>
                  <a:pt x="808" y="2568"/>
                  <a:pt x="808" y="2568"/>
                </a:cubicBezTo>
                <a:cubicBezTo>
                  <a:pt x="944" y="2662"/>
                  <a:pt x="1106" y="2730"/>
                  <a:pt x="1276" y="2764"/>
                </a:cubicBezTo>
                <a:cubicBezTo>
                  <a:pt x="1276" y="2985"/>
                  <a:pt x="1276" y="2985"/>
                  <a:pt x="1276" y="2985"/>
                </a:cubicBezTo>
                <a:cubicBezTo>
                  <a:pt x="1276" y="3011"/>
                  <a:pt x="1293" y="3028"/>
                  <a:pt x="1318" y="3028"/>
                </a:cubicBezTo>
                <a:cubicBezTo>
                  <a:pt x="1718" y="3028"/>
                  <a:pt x="1718" y="3028"/>
                  <a:pt x="1718" y="3028"/>
                </a:cubicBezTo>
                <a:cubicBezTo>
                  <a:pt x="1744" y="3028"/>
                  <a:pt x="1761" y="3011"/>
                  <a:pt x="1761" y="2985"/>
                </a:cubicBezTo>
                <a:cubicBezTo>
                  <a:pt x="1761" y="2764"/>
                  <a:pt x="1761" y="2764"/>
                  <a:pt x="1761" y="2764"/>
                </a:cubicBezTo>
                <a:cubicBezTo>
                  <a:pt x="1931" y="2730"/>
                  <a:pt x="2092" y="2662"/>
                  <a:pt x="2229" y="2568"/>
                </a:cubicBezTo>
                <a:cubicBezTo>
                  <a:pt x="2390" y="2722"/>
                  <a:pt x="2390" y="2722"/>
                  <a:pt x="2390" y="2722"/>
                </a:cubicBezTo>
                <a:cubicBezTo>
                  <a:pt x="2407" y="2738"/>
                  <a:pt x="2433" y="2738"/>
                  <a:pt x="2450" y="2722"/>
                </a:cubicBezTo>
                <a:cubicBezTo>
                  <a:pt x="2730" y="2441"/>
                  <a:pt x="2730" y="2441"/>
                  <a:pt x="2730" y="2441"/>
                </a:cubicBezTo>
                <a:cubicBezTo>
                  <a:pt x="2747" y="2424"/>
                  <a:pt x="2747" y="2398"/>
                  <a:pt x="2730" y="2381"/>
                </a:cubicBezTo>
                <a:cubicBezTo>
                  <a:pt x="2569" y="2220"/>
                  <a:pt x="2569" y="2220"/>
                  <a:pt x="2569" y="2220"/>
                </a:cubicBezTo>
                <a:cubicBezTo>
                  <a:pt x="2662" y="2084"/>
                  <a:pt x="2730" y="1922"/>
                  <a:pt x="2764" y="1752"/>
                </a:cubicBezTo>
                <a:cubicBezTo>
                  <a:pt x="2985" y="1752"/>
                  <a:pt x="2985" y="1752"/>
                  <a:pt x="2985" y="1752"/>
                </a:cubicBezTo>
                <a:cubicBezTo>
                  <a:pt x="3011" y="1752"/>
                  <a:pt x="3037" y="1735"/>
                  <a:pt x="3037" y="1709"/>
                </a:cubicBezTo>
                <a:cubicBezTo>
                  <a:pt x="3037" y="1309"/>
                  <a:pt x="3037" y="1309"/>
                  <a:pt x="3037" y="1309"/>
                </a:cubicBezTo>
                <a:cubicBezTo>
                  <a:pt x="3037" y="1293"/>
                  <a:pt x="3011" y="1267"/>
                  <a:pt x="2985" y="1267"/>
                </a:cubicBezTo>
                <a:close/>
                <a:moveTo>
                  <a:pt x="1514" y="2509"/>
                </a:moveTo>
                <a:lnTo>
                  <a:pt x="1514" y="2509"/>
                </a:lnTo>
                <a:cubicBezTo>
                  <a:pt x="970" y="2509"/>
                  <a:pt x="519" y="2058"/>
                  <a:pt x="519" y="1514"/>
                </a:cubicBezTo>
                <a:cubicBezTo>
                  <a:pt x="519" y="961"/>
                  <a:pt x="970" y="518"/>
                  <a:pt x="1514" y="518"/>
                </a:cubicBezTo>
                <a:cubicBezTo>
                  <a:pt x="2067" y="518"/>
                  <a:pt x="2509" y="961"/>
                  <a:pt x="2509" y="1514"/>
                </a:cubicBezTo>
                <a:cubicBezTo>
                  <a:pt x="2509" y="2058"/>
                  <a:pt x="2067" y="2509"/>
                  <a:pt x="1514" y="2509"/>
                </a:cubicBezTo>
                <a:close/>
              </a:path>
            </a:pathLst>
          </a:custGeom>
          <a:solidFill>
            <a:schemeClr val="accent5"/>
          </a:solidFill>
          <a:ln>
            <a:noFill/>
          </a:ln>
          <a:effectLst/>
        </p:spPr>
        <p:txBody>
          <a:bodyPr wrap="none" anchor="ctr"/>
          <a:lstStyle/>
          <a:p>
            <a:endParaRPr lang="es-MX" sz="900"/>
          </a:p>
        </p:txBody>
      </p:sp>
      <p:sp>
        <p:nvSpPr>
          <p:cNvPr id="18" name="Freeform 219">
            <a:extLst>
              <a:ext uri="{FF2B5EF4-FFF2-40B4-BE49-F238E27FC236}">
                <a16:creationId xmlns:a16="http://schemas.microsoft.com/office/drawing/2014/main" id="{1A9A575F-8A7B-4835-89DD-0B3B22605FC8}"/>
              </a:ext>
            </a:extLst>
          </p:cNvPr>
          <p:cNvSpPr>
            <a:spLocks noChangeArrowheads="1"/>
          </p:cNvSpPr>
          <p:nvPr/>
        </p:nvSpPr>
        <p:spPr bwMode="auto">
          <a:xfrm>
            <a:off x="4069619" y="913953"/>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47"/>
                  <a:pt x="0" y="911"/>
                </a:cubicBezTo>
                <a:cubicBezTo>
                  <a:pt x="0" y="264"/>
                  <a:pt x="0" y="264"/>
                  <a:pt x="0" y="264"/>
                </a:cubicBezTo>
                <a:cubicBezTo>
                  <a:pt x="0" y="119"/>
                  <a:pt x="119" y="0"/>
                  <a:pt x="264" y="0"/>
                </a:cubicBezTo>
                <a:cubicBezTo>
                  <a:pt x="910" y="0"/>
                  <a:pt x="910" y="0"/>
                  <a:pt x="910" y="0"/>
                </a:cubicBezTo>
                <a:cubicBezTo>
                  <a:pt x="1055" y="0"/>
                  <a:pt x="1165" y="119"/>
                  <a:pt x="1165" y="264"/>
                </a:cubicBezTo>
                <a:cubicBezTo>
                  <a:pt x="1165" y="911"/>
                  <a:pt x="1165" y="911"/>
                  <a:pt x="1165" y="911"/>
                </a:cubicBezTo>
                <a:cubicBezTo>
                  <a:pt x="1165" y="1047"/>
                  <a:pt x="1055" y="1166"/>
                  <a:pt x="910" y="1166"/>
                </a:cubicBezTo>
              </a:path>
            </a:pathLst>
          </a:custGeom>
          <a:solidFill>
            <a:schemeClr val="accent1"/>
          </a:solidFill>
          <a:ln>
            <a:noFill/>
          </a:ln>
          <a:effectLst/>
        </p:spPr>
        <p:txBody>
          <a:bodyPr wrap="none" anchor="ctr"/>
          <a:lstStyle/>
          <a:p>
            <a:endParaRPr lang="es-MX" sz="900"/>
          </a:p>
        </p:txBody>
      </p:sp>
      <p:sp>
        <p:nvSpPr>
          <p:cNvPr id="19" name="Freeform 264">
            <a:extLst>
              <a:ext uri="{FF2B5EF4-FFF2-40B4-BE49-F238E27FC236}">
                <a16:creationId xmlns:a16="http://schemas.microsoft.com/office/drawing/2014/main" id="{4FA19FBF-B7F0-235F-D8B4-26D28D8F2E67}"/>
              </a:ext>
            </a:extLst>
          </p:cNvPr>
          <p:cNvSpPr>
            <a:spLocks noChangeArrowheads="1"/>
          </p:cNvSpPr>
          <p:nvPr/>
        </p:nvSpPr>
        <p:spPr bwMode="auto">
          <a:xfrm>
            <a:off x="4069619" y="1727031"/>
            <a:ext cx="615049" cy="615049"/>
          </a:xfrm>
          <a:custGeom>
            <a:avLst/>
            <a:gdLst>
              <a:gd name="T0" fmla="*/ 117565458 w 1166"/>
              <a:gd name="T1" fmla="*/ 150509737 h 1166"/>
              <a:gd name="T2" fmla="*/ 117565458 w 1166"/>
              <a:gd name="T3" fmla="*/ 150509737 h 1166"/>
              <a:gd name="T4" fmla="*/ 34107048 w 1166"/>
              <a:gd name="T5" fmla="*/ 150509737 h 1166"/>
              <a:gd name="T6" fmla="*/ 0 w 1166"/>
              <a:gd name="T7" fmla="*/ 116531725 h 1166"/>
              <a:gd name="T8" fmla="*/ 0 w 1166"/>
              <a:gd name="T9" fmla="*/ 32944279 h 1166"/>
              <a:gd name="T10" fmla="*/ 34107048 w 1166"/>
              <a:gd name="T11" fmla="*/ 0 h 1166"/>
              <a:gd name="T12" fmla="*/ 117565458 w 1166"/>
              <a:gd name="T13" fmla="*/ 0 h 1166"/>
              <a:gd name="T14" fmla="*/ 150509737 w 1166"/>
              <a:gd name="T15" fmla="*/ 32944279 h 1166"/>
              <a:gd name="T16" fmla="*/ 150509737 w 1166"/>
              <a:gd name="T17" fmla="*/ 116531725 h 1166"/>
              <a:gd name="T18" fmla="*/ 117565458 w 1166"/>
              <a:gd name="T19" fmla="*/ 150509737 h 1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6">
                <a:moveTo>
                  <a:pt x="910" y="1165"/>
                </a:moveTo>
                <a:lnTo>
                  <a:pt x="910" y="1165"/>
                </a:lnTo>
                <a:cubicBezTo>
                  <a:pt x="264" y="1165"/>
                  <a:pt x="264" y="1165"/>
                  <a:pt x="264" y="1165"/>
                </a:cubicBezTo>
                <a:cubicBezTo>
                  <a:pt x="119" y="1165"/>
                  <a:pt x="0" y="1046"/>
                  <a:pt x="0" y="902"/>
                </a:cubicBezTo>
                <a:cubicBezTo>
                  <a:pt x="0" y="255"/>
                  <a:pt x="0" y="255"/>
                  <a:pt x="0" y="255"/>
                </a:cubicBezTo>
                <a:cubicBezTo>
                  <a:pt x="0" y="110"/>
                  <a:pt x="119" y="0"/>
                  <a:pt x="264" y="0"/>
                </a:cubicBezTo>
                <a:cubicBezTo>
                  <a:pt x="910" y="0"/>
                  <a:pt x="910" y="0"/>
                  <a:pt x="910" y="0"/>
                </a:cubicBezTo>
                <a:cubicBezTo>
                  <a:pt x="1055" y="0"/>
                  <a:pt x="1165" y="110"/>
                  <a:pt x="1165" y="255"/>
                </a:cubicBezTo>
                <a:cubicBezTo>
                  <a:pt x="1165" y="902"/>
                  <a:pt x="1165" y="902"/>
                  <a:pt x="1165" y="902"/>
                </a:cubicBezTo>
                <a:cubicBezTo>
                  <a:pt x="1165" y="1046"/>
                  <a:pt x="1055" y="1165"/>
                  <a:pt x="910" y="1165"/>
                </a:cubicBezTo>
              </a:path>
            </a:pathLst>
          </a:custGeom>
          <a:solidFill>
            <a:schemeClr val="accent2"/>
          </a:solidFill>
          <a:ln>
            <a:noFill/>
          </a:ln>
          <a:effectLst/>
        </p:spPr>
        <p:txBody>
          <a:bodyPr wrap="none" anchor="ctr"/>
          <a:lstStyle/>
          <a:p>
            <a:endParaRPr lang="es-MX" sz="900"/>
          </a:p>
        </p:txBody>
      </p:sp>
      <p:sp>
        <p:nvSpPr>
          <p:cNvPr id="21" name="Freeform 307">
            <a:extLst>
              <a:ext uri="{FF2B5EF4-FFF2-40B4-BE49-F238E27FC236}">
                <a16:creationId xmlns:a16="http://schemas.microsoft.com/office/drawing/2014/main" id="{2C577B2A-2782-A6E6-EA81-EBAF720A238A}"/>
              </a:ext>
            </a:extLst>
          </p:cNvPr>
          <p:cNvSpPr>
            <a:spLocks noChangeArrowheads="1"/>
          </p:cNvSpPr>
          <p:nvPr/>
        </p:nvSpPr>
        <p:spPr bwMode="auto">
          <a:xfrm>
            <a:off x="4069619" y="2535447"/>
            <a:ext cx="615049" cy="615049"/>
          </a:xfrm>
          <a:custGeom>
            <a:avLst/>
            <a:gdLst>
              <a:gd name="T0" fmla="*/ 117565458 w 1166"/>
              <a:gd name="T1" fmla="*/ 150638570 h 1165"/>
              <a:gd name="T2" fmla="*/ 117565458 w 1166"/>
              <a:gd name="T3" fmla="*/ 150638570 h 1165"/>
              <a:gd name="T4" fmla="*/ 34107048 w 1166"/>
              <a:gd name="T5" fmla="*/ 150638570 h 1165"/>
              <a:gd name="T6" fmla="*/ 0 w 1166"/>
              <a:gd name="T7" fmla="*/ 117637952 h 1165"/>
              <a:gd name="T8" fmla="*/ 0 w 1166"/>
              <a:gd name="T9" fmla="*/ 34165464 h 1165"/>
              <a:gd name="T10" fmla="*/ 34107048 w 1166"/>
              <a:gd name="T11" fmla="*/ 0 h 1165"/>
              <a:gd name="T12" fmla="*/ 117565458 w 1166"/>
              <a:gd name="T13" fmla="*/ 0 h 1165"/>
              <a:gd name="T14" fmla="*/ 150509737 w 1166"/>
              <a:gd name="T15" fmla="*/ 34165464 h 1165"/>
              <a:gd name="T16" fmla="*/ 150509737 w 1166"/>
              <a:gd name="T17" fmla="*/ 117637952 h 1165"/>
              <a:gd name="T18" fmla="*/ 117565458 w 1166"/>
              <a:gd name="T19" fmla="*/ 150638570 h 1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5">
                <a:moveTo>
                  <a:pt x="910" y="1164"/>
                </a:moveTo>
                <a:lnTo>
                  <a:pt x="910" y="1164"/>
                </a:lnTo>
                <a:cubicBezTo>
                  <a:pt x="264" y="1164"/>
                  <a:pt x="264" y="1164"/>
                  <a:pt x="264" y="1164"/>
                </a:cubicBezTo>
                <a:cubicBezTo>
                  <a:pt x="119" y="1164"/>
                  <a:pt x="0" y="1045"/>
                  <a:pt x="0" y="909"/>
                </a:cubicBezTo>
                <a:cubicBezTo>
                  <a:pt x="0" y="264"/>
                  <a:pt x="0" y="264"/>
                  <a:pt x="0" y="264"/>
                </a:cubicBezTo>
                <a:cubicBezTo>
                  <a:pt x="0" y="119"/>
                  <a:pt x="119" y="0"/>
                  <a:pt x="264" y="0"/>
                </a:cubicBezTo>
                <a:cubicBezTo>
                  <a:pt x="910" y="0"/>
                  <a:pt x="910" y="0"/>
                  <a:pt x="910" y="0"/>
                </a:cubicBezTo>
                <a:cubicBezTo>
                  <a:pt x="1055" y="0"/>
                  <a:pt x="1165" y="119"/>
                  <a:pt x="1165" y="264"/>
                </a:cubicBezTo>
                <a:cubicBezTo>
                  <a:pt x="1165" y="909"/>
                  <a:pt x="1165" y="909"/>
                  <a:pt x="1165" y="909"/>
                </a:cubicBezTo>
                <a:cubicBezTo>
                  <a:pt x="1165" y="1045"/>
                  <a:pt x="1055" y="1164"/>
                  <a:pt x="910" y="1164"/>
                </a:cubicBezTo>
              </a:path>
            </a:pathLst>
          </a:custGeom>
          <a:solidFill>
            <a:schemeClr val="accent3"/>
          </a:solidFill>
          <a:ln>
            <a:noFill/>
          </a:ln>
          <a:effectLst/>
        </p:spPr>
        <p:txBody>
          <a:bodyPr wrap="none" anchor="ctr"/>
          <a:lstStyle/>
          <a:p>
            <a:endParaRPr lang="es-MX" sz="900"/>
          </a:p>
        </p:txBody>
      </p:sp>
      <p:sp>
        <p:nvSpPr>
          <p:cNvPr id="22" name="Freeform 350">
            <a:extLst>
              <a:ext uri="{FF2B5EF4-FFF2-40B4-BE49-F238E27FC236}">
                <a16:creationId xmlns:a16="http://schemas.microsoft.com/office/drawing/2014/main" id="{75D75536-D075-8DAF-4DA4-EEBE00842112}"/>
              </a:ext>
            </a:extLst>
          </p:cNvPr>
          <p:cNvSpPr>
            <a:spLocks noChangeArrowheads="1"/>
          </p:cNvSpPr>
          <p:nvPr/>
        </p:nvSpPr>
        <p:spPr bwMode="auto">
          <a:xfrm>
            <a:off x="4069619" y="3348524"/>
            <a:ext cx="615049" cy="617378"/>
          </a:xfrm>
          <a:custGeom>
            <a:avLst/>
            <a:gdLst>
              <a:gd name="T0" fmla="*/ 117565458 w 1166"/>
              <a:gd name="T1" fmla="*/ 151521941 h 1167"/>
              <a:gd name="T2" fmla="*/ 117565458 w 1166"/>
              <a:gd name="T3" fmla="*/ 151521941 h 1167"/>
              <a:gd name="T4" fmla="*/ 34107048 w 1166"/>
              <a:gd name="T5" fmla="*/ 151521941 h 1167"/>
              <a:gd name="T6" fmla="*/ 0 w 1166"/>
              <a:gd name="T7" fmla="*/ 117214862 h 1167"/>
              <a:gd name="T8" fmla="*/ 0 w 1166"/>
              <a:gd name="T9" fmla="*/ 33267077 h 1167"/>
              <a:gd name="T10" fmla="*/ 34107048 w 1166"/>
              <a:gd name="T11" fmla="*/ 0 h 1167"/>
              <a:gd name="T12" fmla="*/ 117565458 w 1166"/>
              <a:gd name="T13" fmla="*/ 0 h 1167"/>
              <a:gd name="T14" fmla="*/ 150509737 w 1166"/>
              <a:gd name="T15" fmla="*/ 33267077 h 1167"/>
              <a:gd name="T16" fmla="*/ 150509737 w 1166"/>
              <a:gd name="T17" fmla="*/ 117214862 h 1167"/>
              <a:gd name="T18" fmla="*/ 117565458 w 1166"/>
              <a:gd name="T19" fmla="*/ 15152194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47"/>
                  <a:pt x="0" y="902"/>
                </a:cubicBezTo>
                <a:cubicBezTo>
                  <a:pt x="0" y="256"/>
                  <a:pt x="0" y="256"/>
                  <a:pt x="0" y="256"/>
                </a:cubicBezTo>
                <a:cubicBezTo>
                  <a:pt x="0" y="111"/>
                  <a:pt x="119" y="0"/>
                  <a:pt x="264" y="0"/>
                </a:cubicBezTo>
                <a:cubicBezTo>
                  <a:pt x="910" y="0"/>
                  <a:pt x="910" y="0"/>
                  <a:pt x="910" y="0"/>
                </a:cubicBezTo>
                <a:cubicBezTo>
                  <a:pt x="1055" y="0"/>
                  <a:pt x="1165" y="111"/>
                  <a:pt x="1165" y="256"/>
                </a:cubicBezTo>
                <a:cubicBezTo>
                  <a:pt x="1165" y="902"/>
                  <a:pt x="1165" y="902"/>
                  <a:pt x="1165" y="902"/>
                </a:cubicBezTo>
                <a:cubicBezTo>
                  <a:pt x="1165" y="1047"/>
                  <a:pt x="1055" y="1166"/>
                  <a:pt x="910" y="1166"/>
                </a:cubicBezTo>
              </a:path>
            </a:pathLst>
          </a:custGeom>
          <a:solidFill>
            <a:schemeClr val="accent4"/>
          </a:solidFill>
          <a:ln>
            <a:noFill/>
          </a:ln>
          <a:effectLst/>
        </p:spPr>
        <p:txBody>
          <a:bodyPr wrap="none" anchor="ctr"/>
          <a:lstStyle/>
          <a:p>
            <a:endParaRPr lang="es-MX" sz="900"/>
          </a:p>
        </p:txBody>
      </p:sp>
      <p:sp>
        <p:nvSpPr>
          <p:cNvPr id="23" name="Freeform 395">
            <a:extLst>
              <a:ext uri="{FF2B5EF4-FFF2-40B4-BE49-F238E27FC236}">
                <a16:creationId xmlns:a16="http://schemas.microsoft.com/office/drawing/2014/main" id="{745ED8F3-A278-EE7F-EC5F-4118DF9570C6}"/>
              </a:ext>
            </a:extLst>
          </p:cNvPr>
          <p:cNvSpPr>
            <a:spLocks noChangeArrowheads="1"/>
          </p:cNvSpPr>
          <p:nvPr/>
        </p:nvSpPr>
        <p:spPr bwMode="auto">
          <a:xfrm>
            <a:off x="4069619" y="4156940"/>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55"/>
                  <a:pt x="0" y="911"/>
                </a:cubicBezTo>
                <a:cubicBezTo>
                  <a:pt x="0" y="264"/>
                  <a:pt x="0" y="264"/>
                  <a:pt x="0" y="264"/>
                </a:cubicBezTo>
                <a:cubicBezTo>
                  <a:pt x="0" y="120"/>
                  <a:pt x="119" y="0"/>
                  <a:pt x="264" y="0"/>
                </a:cubicBezTo>
                <a:cubicBezTo>
                  <a:pt x="910" y="0"/>
                  <a:pt x="910" y="0"/>
                  <a:pt x="910" y="0"/>
                </a:cubicBezTo>
                <a:cubicBezTo>
                  <a:pt x="1055" y="0"/>
                  <a:pt x="1165" y="120"/>
                  <a:pt x="1165" y="264"/>
                </a:cubicBezTo>
                <a:cubicBezTo>
                  <a:pt x="1165" y="911"/>
                  <a:pt x="1165" y="911"/>
                  <a:pt x="1165" y="911"/>
                </a:cubicBezTo>
                <a:cubicBezTo>
                  <a:pt x="1165" y="1055"/>
                  <a:pt x="1055" y="1166"/>
                  <a:pt x="910" y="1166"/>
                </a:cubicBezTo>
              </a:path>
            </a:pathLst>
          </a:custGeom>
          <a:solidFill>
            <a:schemeClr val="accent5"/>
          </a:solidFill>
          <a:ln>
            <a:noFill/>
          </a:ln>
          <a:effectLst/>
        </p:spPr>
        <p:txBody>
          <a:bodyPr wrap="none" anchor="ctr"/>
          <a:lstStyle/>
          <a:p>
            <a:endParaRPr lang="es-MX" sz="900"/>
          </a:p>
        </p:txBody>
      </p:sp>
      <p:sp>
        <p:nvSpPr>
          <p:cNvPr id="24" name="Freeform 396">
            <a:extLst>
              <a:ext uri="{FF2B5EF4-FFF2-40B4-BE49-F238E27FC236}">
                <a16:creationId xmlns:a16="http://schemas.microsoft.com/office/drawing/2014/main" id="{14791768-B4BB-A718-9EB4-908F03ECDD23}"/>
              </a:ext>
            </a:extLst>
          </p:cNvPr>
          <p:cNvSpPr>
            <a:spLocks noChangeArrowheads="1"/>
          </p:cNvSpPr>
          <p:nvPr/>
        </p:nvSpPr>
        <p:spPr bwMode="auto">
          <a:xfrm>
            <a:off x="964087" y="1491828"/>
            <a:ext cx="477595" cy="449639"/>
          </a:xfrm>
          <a:custGeom>
            <a:avLst/>
            <a:gdLst>
              <a:gd name="T0" fmla="*/ 111571192 w 903"/>
              <a:gd name="T1" fmla="*/ 0 h 851"/>
              <a:gd name="T2" fmla="*/ 111571192 w 903"/>
              <a:gd name="T3" fmla="*/ 0 h 851"/>
              <a:gd name="T4" fmla="*/ 111571192 w 903"/>
              <a:gd name="T5" fmla="*/ 0 h 851"/>
              <a:gd name="T6" fmla="*/ 59616959 w 903"/>
              <a:gd name="T7" fmla="*/ 6610924 h 851"/>
              <a:gd name="T8" fmla="*/ 59616959 w 903"/>
              <a:gd name="T9" fmla="*/ 6610924 h 851"/>
              <a:gd name="T10" fmla="*/ 57538919 w 903"/>
              <a:gd name="T11" fmla="*/ 6610924 h 851"/>
              <a:gd name="T12" fmla="*/ 6624067 w 903"/>
              <a:gd name="T13" fmla="*/ 0 h 851"/>
              <a:gd name="T14" fmla="*/ 6624067 w 903"/>
              <a:gd name="T15" fmla="*/ 0 h 851"/>
              <a:gd name="T16" fmla="*/ 1169123 w 903"/>
              <a:gd name="T17" fmla="*/ 6610924 h 851"/>
              <a:gd name="T18" fmla="*/ 1169123 w 903"/>
              <a:gd name="T19" fmla="*/ 17628651 h 851"/>
              <a:gd name="T20" fmla="*/ 0 w 903"/>
              <a:gd name="T21" fmla="*/ 82699918 h 851"/>
              <a:gd name="T22" fmla="*/ 0 w 903"/>
              <a:gd name="T23" fmla="*/ 92551138 h 851"/>
              <a:gd name="T24" fmla="*/ 5585047 w 903"/>
              <a:gd name="T25" fmla="*/ 99162062 h 851"/>
              <a:gd name="T26" fmla="*/ 56370157 w 903"/>
              <a:gd name="T27" fmla="*/ 110180149 h 851"/>
              <a:gd name="T28" fmla="*/ 57538919 w 903"/>
              <a:gd name="T29" fmla="*/ 110180149 h 851"/>
              <a:gd name="T30" fmla="*/ 58577939 w 903"/>
              <a:gd name="T31" fmla="*/ 110180149 h 851"/>
              <a:gd name="T32" fmla="*/ 60786082 w 903"/>
              <a:gd name="T33" fmla="*/ 110180149 h 851"/>
              <a:gd name="T34" fmla="*/ 61955204 w 903"/>
              <a:gd name="T35" fmla="*/ 110180149 h 851"/>
              <a:gd name="T36" fmla="*/ 112739954 w 903"/>
              <a:gd name="T37" fmla="*/ 99162062 h 851"/>
              <a:gd name="T38" fmla="*/ 117156239 w 903"/>
              <a:gd name="T39" fmla="*/ 92551138 h 851"/>
              <a:gd name="T40" fmla="*/ 117156239 w 903"/>
              <a:gd name="T41" fmla="*/ 72718726 h 851"/>
              <a:gd name="T42" fmla="*/ 117156239 w 903"/>
              <a:gd name="T43" fmla="*/ 72718726 h 851"/>
              <a:gd name="T44" fmla="*/ 117156239 w 903"/>
              <a:gd name="T45" fmla="*/ 6610924 h 851"/>
              <a:gd name="T46" fmla="*/ 111571192 w 903"/>
              <a:gd name="T47" fmla="*/ 0 h 851"/>
              <a:gd name="T48" fmla="*/ 8832209 w 903"/>
              <a:gd name="T49" fmla="*/ 82699918 h 851"/>
              <a:gd name="T50" fmla="*/ 8832209 w 903"/>
              <a:gd name="T51" fmla="*/ 82699918 h 851"/>
              <a:gd name="T52" fmla="*/ 10000971 w 903"/>
              <a:gd name="T53" fmla="*/ 17628651 h 851"/>
              <a:gd name="T54" fmla="*/ 10000971 w 903"/>
              <a:gd name="T55" fmla="*/ 17628651 h 851"/>
              <a:gd name="T56" fmla="*/ 10000971 w 903"/>
              <a:gd name="T57" fmla="*/ 9851580 h 851"/>
              <a:gd name="T58" fmla="*/ 54162015 w 903"/>
              <a:gd name="T59" fmla="*/ 15425250 h 851"/>
              <a:gd name="T60" fmla="*/ 55201035 w 903"/>
              <a:gd name="T61" fmla="*/ 38627930 h 851"/>
              <a:gd name="T62" fmla="*/ 55201035 w 903"/>
              <a:gd name="T63" fmla="*/ 101365824 h 851"/>
              <a:gd name="T64" fmla="*/ 8832209 w 903"/>
              <a:gd name="T65" fmla="*/ 90347737 h 851"/>
              <a:gd name="T66" fmla="*/ 8832209 w 903"/>
              <a:gd name="T67" fmla="*/ 82699918 h 851"/>
              <a:gd name="T68" fmla="*/ 108324030 w 903"/>
              <a:gd name="T69" fmla="*/ 72718726 h 851"/>
              <a:gd name="T70" fmla="*/ 108324030 w 903"/>
              <a:gd name="T71" fmla="*/ 72718726 h 851"/>
              <a:gd name="T72" fmla="*/ 108324030 w 903"/>
              <a:gd name="T73" fmla="*/ 90347737 h 851"/>
              <a:gd name="T74" fmla="*/ 64033244 w 903"/>
              <a:gd name="T75" fmla="*/ 101365824 h 851"/>
              <a:gd name="T76" fmla="*/ 64033244 w 903"/>
              <a:gd name="T77" fmla="*/ 38627930 h 851"/>
              <a:gd name="T78" fmla="*/ 64033244 w 903"/>
              <a:gd name="T79" fmla="*/ 18665906 h 851"/>
              <a:gd name="T80" fmla="*/ 64033244 w 903"/>
              <a:gd name="T81" fmla="*/ 17628651 h 851"/>
              <a:gd name="T82" fmla="*/ 62994224 w 903"/>
              <a:gd name="T83" fmla="*/ 15425250 h 851"/>
              <a:gd name="T84" fmla="*/ 108324030 w 903"/>
              <a:gd name="T85" fmla="*/ 9851580 h 851"/>
              <a:gd name="T86" fmla="*/ 108324030 w 903"/>
              <a:gd name="T87" fmla="*/ 72718726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03" h="851">
                <a:moveTo>
                  <a:pt x="859" y="0"/>
                </a:moveTo>
                <a:lnTo>
                  <a:pt x="859" y="0"/>
                </a:lnTo>
                <a:cubicBezTo>
                  <a:pt x="459" y="51"/>
                  <a:pt x="459" y="51"/>
                  <a:pt x="459" y="51"/>
                </a:cubicBezTo>
                <a:cubicBezTo>
                  <a:pt x="451" y="51"/>
                  <a:pt x="451" y="51"/>
                  <a:pt x="443" y="51"/>
                </a:cubicBezTo>
                <a:cubicBezTo>
                  <a:pt x="51" y="0"/>
                  <a:pt x="51" y="0"/>
                  <a:pt x="51" y="0"/>
                </a:cubicBezTo>
                <a:cubicBezTo>
                  <a:pt x="26" y="0"/>
                  <a:pt x="9" y="25"/>
                  <a:pt x="9" y="51"/>
                </a:cubicBezTo>
                <a:cubicBezTo>
                  <a:pt x="9" y="136"/>
                  <a:pt x="9" y="136"/>
                  <a:pt x="9" y="136"/>
                </a:cubicBezTo>
                <a:cubicBezTo>
                  <a:pt x="0" y="638"/>
                  <a:pt x="0" y="638"/>
                  <a:pt x="0" y="638"/>
                </a:cubicBezTo>
                <a:cubicBezTo>
                  <a:pt x="0" y="714"/>
                  <a:pt x="0" y="714"/>
                  <a:pt x="0" y="714"/>
                </a:cubicBezTo>
                <a:cubicBezTo>
                  <a:pt x="0" y="740"/>
                  <a:pt x="26" y="757"/>
                  <a:pt x="43" y="765"/>
                </a:cubicBezTo>
                <a:cubicBezTo>
                  <a:pt x="434" y="850"/>
                  <a:pt x="434" y="850"/>
                  <a:pt x="434" y="850"/>
                </a:cubicBezTo>
                <a:cubicBezTo>
                  <a:pt x="443" y="850"/>
                  <a:pt x="443" y="850"/>
                  <a:pt x="443" y="850"/>
                </a:cubicBezTo>
                <a:cubicBezTo>
                  <a:pt x="451" y="850"/>
                  <a:pt x="451" y="850"/>
                  <a:pt x="451" y="850"/>
                </a:cubicBezTo>
                <a:cubicBezTo>
                  <a:pt x="459" y="850"/>
                  <a:pt x="459" y="850"/>
                  <a:pt x="468" y="850"/>
                </a:cubicBezTo>
                <a:cubicBezTo>
                  <a:pt x="468" y="850"/>
                  <a:pt x="468" y="850"/>
                  <a:pt x="477" y="850"/>
                </a:cubicBezTo>
                <a:cubicBezTo>
                  <a:pt x="868" y="765"/>
                  <a:pt x="868" y="765"/>
                  <a:pt x="868" y="765"/>
                </a:cubicBezTo>
                <a:cubicBezTo>
                  <a:pt x="885" y="765"/>
                  <a:pt x="902" y="740"/>
                  <a:pt x="902" y="714"/>
                </a:cubicBezTo>
                <a:cubicBezTo>
                  <a:pt x="902" y="561"/>
                  <a:pt x="902" y="561"/>
                  <a:pt x="902" y="561"/>
                </a:cubicBezTo>
                <a:cubicBezTo>
                  <a:pt x="902" y="51"/>
                  <a:pt x="902" y="51"/>
                  <a:pt x="902" y="51"/>
                </a:cubicBezTo>
                <a:cubicBezTo>
                  <a:pt x="902" y="25"/>
                  <a:pt x="885" y="0"/>
                  <a:pt x="859" y="0"/>
                </a:cubicBezTo>
                <a:close/>
                <a:moveTo>
                  <a:pt x="68" y="638"/>
                </a:moveTo>
                <a:lnTo>
                  <a:pt x="68" y="638"/>
                </a:lnTo>
                <a:cubicBezTo>
                  <a:pt x="77" y="136"/>
                  <a:pt x="77" y="136"/>
                  <a:pt x="77" y="136"/>
                </a:cubicBezTo>
                <a:cubicBezTo>
                  <a:pt x="77" y="76"/>
                  <a:pt x="77" y="76"/>
                  <a:pt x="77" y="76"/>
                </a:cubicBezTo>
                <a:cubicBezTo>
                  <a:pt x="417" y="119"/>
                  <a:pt x="417" y="119"/>
                  <a:pt x="417" y="119"/>
                </a:cubicBezTo>
                <a:cubicBezTo>
                  <a:pt x="425" y="298"/>
                  <a:pt x="425" y="298"/>
                  <a:pt x="425" y="298"/>
                </a:cubicBezTo>
                <a:cubicBezTo>
                  <a:pt x="425" y="782"/>
                  <a:pt x="425" y="782"/>
                  <a:pt x="425" y="782"/>
                </a:cubicBezTo>
                <a:cubicBezTo>
                  <a:pt x="68" y="697"/>
                  <a:pt x="68" y="697"/>
                  <a:pt x="68" y="697"/>
                </a:cubicBezTo>
                <a:lnTo>
                  <a:pt x="68" y="638"/>
                </a:lnTo>
                <a:close/>
                <a:moveTo>
                  <a:pt x="834" y="561"/>
                </a:moveTo>
                <a:lnTo>
                  <a:pt x="834" y="561"/>
                </a:lnTo>
                <a:cubicBezTo>
                  <a:pt x="834" y="697"/>
                  <a:pt x="834" y="697"/>
                  <a:pt x="834" y="697"/>
                </a:cubicBezTo>
                <a:cubicBezTo>
                  <a:pt x="493" y="782"/>
                  <a:pt x="493" y="782"/>
                  <a:pt x="493" y="782"/>
                </a:cubicBezTo>
                <a:cubicBezTo>
                  <a:pt x="493" y="298"/>
                  <a:pt x="493" y="298"/>
                  <a:pt x="493" y="298"/>
                </a:cubicBezTo>
                <a:cubicBezTo>
                  <a:pt x="493" y="144"/>
                  <a:pt x="493" y="144"/>
                  <a:pt x="493" y="144"/>
                </a:cubicBezTo>
                <a:lnTo>
                  <a:pt x="493" y="136"/>
                </a:lnTo>
                <a:cubicBezTo>
                  <a:pt x="485" y="119"/>
                  <a:pt x="485" y="119"/>
                  <a:pt x="485" y="119"/>
                </a:cubicBezTo>
                <a:cubicBezTo>
                  <a:pt x="834" y="76"/>
                  <a:pt x="834" y="76"/>
                  <a:pt x="834" y="76"/>
                </a:cubicBezTo>
                <a:lnTo>
                  <a:pt x="834" y="561"/>
                </a:lnTo>
                <a:close/>
              </a:path>
            </a:pathLst>
          </a:custGeom>
          <a:solidFill>
            <a:schemeClr val="tx1"/>
          </a:solidFill>
          <a:ln>
            <a:noFill/>
          </a:ln>
          <a:effectLst/>
        </p:spPr>
        <p:txBody>
          <a:bodyPr wrap="none" anchor="ctr"/>
          <a:lstStyle/>
          <a:p>
            <a:endParaRPr lang="es-MX" sz="900"/>
          </a:p>
        </p:txBody>
      </p:sp>
      <p:sp>
        <p:nvSpPr>
          <p:cNvPr id="25" name="Freeform 397">
            <a:extLst>
              <a:ext uri="{FF2B5EF4-FFF2-40B4-BE49-F238E27FC236}">
                <a16:creationId xmlns:a16="http://schemas.microsoft.com/office/drawing/2014/main" id="{06DD1BD3-EA6C-609E-D7E9-4D69E59823A9}"/>
              </a:ext>
            </a:extLst>
          </p:cNvPr>
          <p:cNvSpPr>
            <a:spLocks noChangeArrowheads="1"/>
          </p:cNvSpPr>
          <p:nvPr/>
        </p:nvSpPr>
        <p:spPr bwMode="auto">
          <a:xfrm>
            <a:off x="2264078" y="2251320"/>
            <a:ext cx="512541" cy="552147"/>
          </a:xfrm>
          <a:custGeom>
            <a:avLst/>
            <a:gdLst>
              <a:gd name="T0" fmla="*/ 125489014 w 971"/>
              <a:gd name="T1" fmla="*/ 15366465 h 1047"/>
              <a:gd name="T2" fmla="*/ 125489014 w 971"/>
              <a:gd name="T3" fmla="*/ 15366465 h 1047"/>
              <a:gd name="T4" fmla="*/ 118891390 w 971"/>
              <a:gd name="T5" fmla="*/ 9943176 h 1047"/>
              <a:gd name="T6" fmla="*/ 106730584 w 971"/>
              <a:gd name="T7" fmla="*/ 9943176 h 1047"/>
              <a:gd name="T8" fmla="*/ 106730584 w 971"/>
              <a:gd name="T9" fmla="*/ 4390521 h 1047"/>
              <a:gd name="T10" fmla="*/ 102331689 w 971"/>
              <a:gd name="T11" fmla="*/ 0 h 1047"/>
              <a:gd name="T12" fmla="*/ 97933153 w 971"/>
              <a:gd name="T13" fmla="*/ 4390521 h 1047"/>
              <a:gd name="T14" fmla="*/ 97933153 w 971"/>
              <a:gd name="T15" fmla="*/ 9943176 h 1047"/>
              <a:gd name="T16" fmla="*/ 27555861 w 971"/>
              <a:gd name="T17" fmla="*/ 9943176 h 1047"/>
              <a:gd name="T18" fmla="*/ 27555861 w 971"/>
              <a:gd name="T19" fmla="*/ 4390521 h 1047"/>
              <a:gd name="T20" fmla="*/ 23157325 w 971"/>
              <a:gd name="T21" fmla="*/ 0 h 1047"/>
              <a:gd name="T22" fmla="*/ 18758789 w 971"/>
              <a:gd name="T23" fmla="*/ 4390521 h 1047"/>
              <a:gd name="T24" fmla="*/ 18758789 w 971"/>
              <a:gd name="T25" fmla="*/ 9943176 h 1047"/>
              <a:gd name="T26" fmla="*/ 6727109 w 971"/>
              <a:gd name="T27" fmla="*/ 9943176 h 1047"/>
              <a:gd name="T28" fmla="*/ 0 w 971"/>
              <a:gd name="T29" fmla="*/ 15366465 h 1047"/>
              <a:gd name="T30" fmla="*/ 0 w 971"/>
              <a:gd name="T31" fmla="*/ 48295016 h 1047"/>
              <a:gd name="T32" fmla="*/ 0 w 971"/>
              <a:gd name="T33" fmla="*/ 49457509 h 1047"/>
              <a:gd name="T34" fmla="*/ 0 w 971"/>
              <a:gd name="T35" fmla="*/ 51652411 h 1047"/>
              <a:gd name="T36" fmla="*/ 0 w 971"/>
              <a:gd name="T37" fmla="*/ 128614822 h 1047"/>
              <a:gd name="T38" fmla="*/ 6727109 w 971"/>
              <a:gd name="T39" fmla="*/ 135071598 h 1047"/>
              <a:gd name="T40" fmla="*/ 118891390 w 971"/>
              <a:gd name="T41" fmla="*/ 135071598 h 1047"/>
              <a:gd name="T42" fmla="*/ 125489014 w 971"/>
              <a:gd name="T43" fmla="*/ 128614822 h 1047"/>
              <a:gd name="T44" fmla="*/ 125489014 w 971"/>
              <a:gd name="T45" fmla="*/ 51652411 h 1047"/>
              <a:gd name="T46" fmla="*/ 125489014 w 971"/>
              <a:gd name="T47" fmla="*/ 49457509 h 1047"/>
              <a:gd name="T48" fmla="*/ 125489014 w 971"/>
              <a:gd name="T49" fmla="*/ 48295016 h 1047"/>
              <a:gd name="T50" fmla="*/ 125489014 w 971"/>
              <a:gd name="T51" fmla="*/ 15366465 h 1047"/>
              <a:gd name="T52" fmla="*/ 8926557 w 971"/>
              <a:gd name="T53" fmla="*/ 18724219 h 1047"/>
              <a:gd name="T54" fmla="*/ 8926557 w 971"/>
              <a:gd name="T55" fmla="*/ 18724219 h 1047"/>
              <a:gd name="T56" fmla="*/ 18758789 w 971"/>
              <a:gd name="T57" fmla="*/ 18724219 h 1047"/>
              <a:gd name="T58" fmla="*/ 18758789 w 971"/>
              <a:gd name="T59" fmla="*/ 24147508 h 1047"/>
              <a:gd name="T60" fmla="*/ 23157325 w 971"/>
              <a:gd name="T61" fmla="*/ 28538030 h 1047"/>
              <a:gd name="T62" fmla="*/ 27555861 w 971"/>
              <a:gd name="T63" fmla="*/ 24147508 h 1047"/>
              <a:gd name="T64" fmla="*/ 27555861 w 971"/>
              <a:gd name="T65" fmla="*/ 18724219 h 1047"/>
              <a:gd name="T66" fmla="*/ 97933153 w 971"/>
              <a:gd name="T67" fmla="*/ 18724219 h 1047"/>
              <a:gd name="T68" fmla="*/ 97933153 w 971"/>
              <a:gd name="T69" fmla="*/ 24147508 h 1047"/>
              <a:gd name="T70" fmla="*/ 102331689 w 971"/>
              <a:gd name="T71" fmla="*/ 28538030 h 1047"/>
              <a:gd name="T72" fmla="*/ 106730584 w 971"/>
              <a:gd name="T73" fmla="*/ 24147508 h 1047"/>
              <a:gd name="T74" fmla="*/ 106730584 w 971"/>
              <a:gd name="T75" fmla="*/ 18724219 h 1047"/>
              <a:gd name="T76" fmla="*/ 116691942 w 971"/>
              <a:gd name="T77" fmla="*/ 18724219 h 1047"/>
              <a:gd name="T78" fmla="*/ 116691942 w 971"/>
              <a:gd name="T79" fmla="*/ 45066988 h 1047"/>
              <a:gd name="T80" fmla="*/ 8926557 w 971"/>
              <a:gd name="T81" fmla="*/ 45066988 h 1047"/>
              <a:gd name="T82" fmla="*/ 8926557 w 971"/>
              <a:gd name="T83" fmla="*/ 18724219 h 1047"/>
              <a:gd name="T84" fmla="*/ 116691942 w 971"/>
              <a:gd name="T85" fmla="*/ 126290555 h 1047"/>
              <a:gd name="T86" fmla="*/ 116691942 w 971"/>
              <a:gd name="T87" fmla="*/ 126290555 h 1047"/>
              <a:gd name="T88" fmla="*/ 8926557 w 971"/>
              <a:gd name="T89" fmla="*/ 126290555 h 1047"/>
              <a:gd name="T90" fmla="*/ 8926557 w 971"/>
              <a:gd name="T91" fmla="*/ 53847671 h 1047"/>
              <a:gd name="T92" fmla="*/ 116691942 w 971"/>
              <a:gd name="T93" fmla="*/ 53847671 h 1047"/>
              <a:gd name="T94" fmla="*/ 116691942 w 971"/>
              <a:gd name="T95" fmla="*/ 126290555 h 10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71" h="1047">
                <a:moveTo>
                  <a:pt x="970" y="119"/>
                </a:moveTo>
                <a:lnTo>
                  <a:pt x="970" y="119"/>
                </a:lnTo>
                <a:cubicBezTo>
                  <a:pt x="970" y="85"/>
                  <a:pt x="945" y="77"/>
                  <a:pt x="919" y="77"/>
                </a:cubicBezTo>
                <a:cubicBezTo>
                  <a:pt x="825" y="77"/>
                  <a:pt x="825" y="77"/>
                  <a:pt x="825" y="77"/>
                </a:cubicBezTo>
                <a:cubicBezTo>
                  <a:pt x="825" y="34"/>
                  <a:pt x="825" y="34"/>
                  <a:pt x="825" y="34"/>
                </a:cubicBezTo>
                <a:cubicBezTo>
                  <a:pt x="825" y="17"/>
                  <a:pt x="809" y="0"/>
                  <a:pt x="791" y="0"/>
                </a:cubicBezTo>
                <a:cubicBezTo>
                  <a:pt x="766" y="0"/>
                  <a:pt x="757" y="17"/>
                  <a:pt x="757" y="34"/>
                </a:cubicBezTo>
                <a:cubicBezTo>
                  <a:pt x="757" y="77"/>
                  <a:pt x="757" y="77"/>
                  <a:pt x="757" y="77"/>
                </a:cubicBezTo>
                <a:cubicBezTo>
                  <a:pt x="213" y="77"/>
                  <a:pt x="213" y="77"/>
                  <a:pt x="213" y="77"/>
                </a:cubicBezTo>
                <a:cubicBezTo>
                  <a:pt x="213" y="34"/>
                  <a:pt x="213" y="34"/>
                  <a:pt x="213" y="34"/>
                </a:cubicBezTo>
                <a:cubicBezTo>
                  <a:pt x="213" y="17"/>
                  <a:pt x="196" y="0"/>
                  <a:pt x="179" y="0"/>
                </a:cubicBezTo>
                <a:cubicBezTo>
                  <a:pt x="162" y="0"/>
                  <a:pt x="145" y="17"/>
                  <a:pt x="145" y="34"/>
                </a:cubicBezTo>
                <a:cubicBezTo>
                  <a:pt x="145" y="77"/>
                  <a:pt x="145" y="77"/>
                  <a:pt x="145" y="77"/>
                </a:cubicBezTo>
                <a:cubicBezTo>
                  <a:pt x="52" y="77"/>
                  <a:pt x="52" y="77"/>
                  <a:pt x="52" y="77"/>
                </a:cubicBezTo>
                <a:cubicBezTo>
                  <a:pt x="18" y="77"/>
                  <a:pt x="0" y="94"/>
                  <a:pt x="0" y="119"/>
                </a:cubicBezTo>
                <a:cubicBezTo>
                  <a:pt x="0" y="374"/>
                  <a:pt x="0" y="374"/>
                  <a:pt x="0" y="374"/>
                </a:cubicBezTo>
                <a:lnTo>
                  <a:pt x="0" y="383"/>
                </a:lnTo>
                <a:cubicBezTo>
                  <a:pt x="0" y="392"/>
                  <a:pt x="0" y="392"/>
                  <a:pt x="0" y="400"/>
                </a:cubicBezTo>
                <a:cubicBezTo>
                  <a:pt x="0" y="996"/>
                  <a:pt x="0" y="996"/>
                  <a:pt x="0" y="996"/>
                </a:cubicBezTo>
                <a:cubicBezTo>
                  <a:pt x="0" y="1021"/>
                  <a:pt x="18" y="1046"/>
                  <a:pt x="52" y="1046"/>
                </a:cubicBezTo>
                <a:cubicBezTo>
                  <a:pt x="919" y="1046"/>
                  <a:pt x="919" y="1046"/>
                  <a:pt x="919" y="1046"/>
                </a:cubicBezTo>
                <a:cubicBezTo>
                  <a:pt x="953" y="1046"/>
                  <a:pt x="970" y="1021"/>
                  <a:pt x="970" y="996"/>
                </a:cubicBezTo>
                <a:cubicBezTo>
                  <a:pt x="970" y="400"/>
                  <a:pt x="970" y="400"/>
                  <a:pt x="970" y="400"/>
                </a:cubicBezTo>
                <a:cubicBezTo>
                  <a:pt x="970" y="392"/>
                  <a:pt x="970" y="392"/>
                  <a:pt x="970" y="383"/>
                </a:cubicBezTo>
                <a:lnTo>
                  <a:pt x="970" y="374"/>
                </a:lnTo>
                <a:lnTo>
                  <a:pt x="970" y="119"/>
                </a:lnTo>
                <a:close/>
                <a:moveTo>
                  <a:pt x="69" y="145"/>
                </a:moveTo>
                <a:lnTo>
                  <a:pt x="69" y="145"/>
                </a:lnTo>
                <a:cubicBezTo>
                  <a:pt x="145" y="145"/>
                  <a:pt x="145" y="145"/>
                  <a:pt x="145" y="145"/>
                </a:cubicBezTo>
                <a:cubicBezTo>
                  <a:pt x="145" y="187"/>
                  <a:pt x="145" y="187"/>
                  <a:pt x="145" y="187"/>
                </a:cubicBezTo>
                <a:cubicBezTo>
                  <a:pt x="145" y="204"/>
                  <a:pt x="162" y="221"/>
                  <a:pt x="179" y="221"/>
                </a:cubicBezTo>
                <a:cubicBezTo>
                  <a:pt x="196" y="221"/>
                  <a:pt x="213" y="204"/>
                  <a:pt x="213" y="187"/>
                </a:cubicBezTo>
                <a:cubicBezTo>
                  <a:pt x="213" y="145"/>
                  <a:pt x="213" y="145"/>
                  <a:pt x="213" y="145"/>
                </a:cubicBezTo>
                <a:cubicBezTo>
                  <a:pt x="757" y="145"/>
                  <a:pt x="757" y="145"/>
                  <a:pt x="757" y="145"/>
                </a:cubicBezTo>
                <a:cubicBezTo>
                  <a:pt x="757" y="187"/>
                  <a:pt x="757" y="187"/>
                  <a:pt x="757" y="187"/>
                </a:cubicBezTo>
                <a:cubicBezTo>
                  <a:pt x="757" y="204"/>
                  <a:pt x="766" y="221"/>
                  <a:pt x="791" y="221"/>
                </a:cubicBezTo>
                <a:cubicBezTo>
                  <a:pt x="809" y="221"/>
                  <a:pt x="825" y="204"/>
                  <a:pt x="825" y="187"/>
                </a:cubicBezTo>
                <a:cubicBezTo>
                  <a:pt x="825" y="145"/>
                  <a:pt x="825" y="145"/>
                  <a:pt x="825" y="145"/>
                </a:cubicBezTo>
                <a:cubicBezTo>
                  <a:pt x="902" y="145"/>
                  <a:pt x="902" y="145"/>
                  <a:pt x="902" y="145"/>
                </a:cubicBezTo>
                <a:cubicBezTo>
                  <a:pt x="902" y="349"/>
                  <a:pt x="902" y="349"/>
                  <a:pt x="902" y="349"/>
                </a:cubicBezTo>
                <a:cubicBezTo>
                  <a:pt x="69" y="349"/>
                  <a:pt x="69" y="349"/>
                  <a:pt x="69" y="349"/>
                </a:cubicBezTo>
                <a:lnTo>
                  <a:pt x="69" y="145"/>
                </a:lnTo>
                <a:close/>
                <a:moveTo>
                  <a:pt x="902" y="978"/>
                </a:moveTo>
                <a:lnTo>
                  <a:pt x="902" y="978"/>
                </a:lnTo>
                <a:cubicBezTo>
                  <a:pt x="69" y="978"/>
                  <a:pt x="69" y="978"/>
                  <a:pt x="69" y="978"/>
                </a:cubicBezTo>
                <a:cubicBezTo>
                  <a:pt x="69" y="417"/>
                  <a:pt x="69" y="417"/>
                  <a:pt x="69" y="417"/>
                </a:cubicBezTo>
                <a:cubicBezTo>
                  <a:pt x="902" y="417"/>
                  <a:pt x="902" y="417"/>
                  <a:pt x="902" y="417"/>
                </a:cubicBezTo>
                <a:lnTo>
                  <a:pt x="902" y="978"/>
                </a:lnTo>
                <a:close/>
              </a:path>
            </a:pathLst>
          </a:custGeom>
          <a:solidFill>
            <a:schemeClr val="tx1"/>
          </a:solidFill>
          <a:ln>
            <a:noFill/>
          </a:ln>
          <a:effectLst/>
        </p:spPr>
        <p:txBody>
          <a:bodyPr wrap="none" anchor="ctr"/>
          <a:lstStyle/>
          <a:p>
            <a:endParaRPr lang="es-MX" sz="900"/>
          </a:p>
        </p:txBody>
      </p:sp>
      <p:sp>
        <p:nvSpPr>
          <p:cNvPr id="26" name="Freeform 398">
            <a:extLst>
              <a:ext uri="{FF2B5EF4-FFF2-40B4-BE49-F238E27FC236}">
                <a16:creationId xmlns:a16="http://schemas.microsoft.com/office/drawing/2014/main" id="{8D29D69F-2FD6-F67C-BF3F-11D5EDA4FD04}"/>
              </a:ext>
            </a:extLst>
          </p:cNvPr>
          <p:cNvSpPr>
            <a:spLocks noChangeArrowheads="1"/>
          </p:cNvSpPr>
          <p:nvPr/>
        </p:nvSpPr>
        <p:spPr bwMode="auto">
          <a:xfrm>
            <a:off x="2424829" y="2363148"/>
            <a:ext cx="193369" cy="37276"/>
          </a:xfrm>
          <a:custGeom>
            <a:avLst/>
            <a:gdLst>
              <a:gd name="T0" fmla="*/ 42666080 w 367"/>
              <a:gd name="T1" fmla="*/ 0 h 69"/>
              <a:gd name="T2" fmla="*/ 42666080 w 367"/>
              <a:gd name="T3" fmla="*/ 0 h 69"/>
              <a:gd name="T4" fmla="*/ 4382646 w 367"/>
              <a:gd name="T5" fmla="*/ 0 h 69"/>
              <a:gd name="T6" fmla="*/ 0 w 367"/>
              <a:gd name="T7" fmla="*/ 4607339 h 69"/>
              <a:gd name="T8" fmla="*/ 4382646 w 367"/>
              <a:gd name="T9" fmla="*/ 9214678 h 69"/>
              <a:gd name="T10" fmla="*/ 42666080 w 367"/>
              <a:gd name="T11" fmla="*/ 9214678 h 69"/>
              <a:gd name="T12" fmla="*/ 47177616 w 367"/>
              <a:gd name="T13" fmla="*/ 4607339 h 69"/>
              <a:gd name="T14" fmla="*/ 42666080 w 367"/>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7" h="69">
                <a:moveTo>
                  <a:pt x="331" y="0"/>
                </a:moveTo>
                <a:lnTo>
                  <a:pt x="331" y="0"/>
                </a:lnTo>
                <a:cubicBezTo>
                  <a:pt x="34" y="0"/>
                  <a:pt x="34" y="0"/>
                  <a:pt x="34" y="0"/>
                </a:cubicBezTo>
                <a:cubicBezTo>
                  <a:pt x="17" y="0"/>
                  <a:pt x="0" y="8"/>
                  <a:pt x="0" y="34"/>
                </a:cubicBezTo>
                <a:cubicBezTo>
                  <a:pt x="0" y="51"/>
                  <a:pt x="17" y="68"/>
                  <a:pt x="34" y="68"/>
                </a:cubicBezTo>
                <a:cubicBezTo>
                  <a:pt x="331" y="68"/>
                  <a:pt x="331" y="68"/>
                  <a:pt x="331" y="68"/>
                </a:cubicBezTo>
                <a:cubicBezTo>
                  <a:pt x="348" y="68"/>
                  <a:pt x="366" y="51"/>
                  <a:pt x="366" y="34"/>
                </a:cubicBezTo>
                <a:cubicBezTo>
                  <a:pt x="366" y="8"/>
                  <a:pt x="348" y="0"/>
                  <a:pt x="331" y="0"/>
                </a:cubicBezTo>
              </a:path>
            </a:pathLst>
          </a:custGeom>
          <a:solidFill>
            <a:schemeClr val="tx1"/>
          </a:solidFill>
          <a:ln>
            <a:noFill/>
          </a:ln>
          <a:effectLst/>
        </p:spPr>
        <p:txBody>
          <a:bodyPr wrap="none" anchor="ctr"/>
          <a:lstStyle/>
          <a:p>
            <a:endParaRPr lang="es-MX" sz="900"/>
          </a:p>
        </p:txBody>
      </p:sp>
      <p:sp>
        <p:nvSpPr>
          <p:cNvPr id="27" name="Freeform 399">
            <a:extLst>
              <a:ext uri="{FF2B5EF4-FFF2-40B4-BE49-F238E27FC236}">
                <a16:creationId xmlns:a16="http://schemas.microsoft.com/office/drawing/2014/main" id="{07D61963-6BF0-97D4-CB3C-B5B4854E6DB6}"/>
              </a:ext>
            </a:extLst>
          </p:cNvPr>
          <p:cNvSpPr>
            <a:spLocks noChangeArrowheads="1"/>
          </p:cNvSpPr>
          <p:nvPr/>
        </p:nvSpPr>
        <p:spPr bwMode="auto">
          <a:xfrm>
            <a:off x="2389883" y="2547197"/>
            <a:ext cx="121146" cy="163081"/>
          </a:xfrm>
          <a:custGeom>
            <a:avLst/>
            <a:gdLst>
              <a:gd name="T0" fmla="*/ 13139448 w 230"/>
              <a:gd name="T1" fmla="*/ 22273866 h 307"/>
              <a:gd name="T2" fmla="*/ 13139448 w 230"/>
              <a:gd name="T3" fmla="*/ 22273866 h 307"/>
              <a:gd name="T4" fmla="*/ 2190087 w 230"/>
              <a:gd name="T5" fmla="*/ 31183412 h 307"/>
              <a:gd name="T6" fmla="*/ 0 w 230"/>
              <a:gd name="T7" fmla="*/ 35638186 h 307"/>
              <a:gd name="T8" fmla="*/ 4379816 w 230"/>
              <a:gd name="T9" fmla="*/ 40092959 h 307"/>
              <a:gd name="T10" fmla="*/ 25119606 w 230"/>
              <a:gd name="T11" fmla="*/ 40092959 h 307"/>
              <a:gd name="T12" fmla="*/ 29499422 w 230"/>
              <a:gd name="T13" fmla="*/ 35638186 h 307"/>
              <a:gd name="T14" fmla="*/ 25119606 w 230"/>
              <a:gd name="T15" fmla="*/ 32231680 h 307"/>
              <a:gd name="T16" fmla="*/ 11980158 w 230"/>
              <a:gd name="T17" fmla="*/ 32231680 h 307"/>
              <a:gd name="T18" fmla="*/ 18549703 w 230"/>
              <a:gd name="T19" fmla="*/ 27776906 h 307"/>
              <a:gd name="T20" fmla="*/ 28468983 w 230"/>
              <a:gd name="T21" fmla="*/ 12185019 h 307"/>
              <a:gd name="T22" fmla="*/ 28468983 w 230"/>
              <a:gd name="T23" fmla="*/ 12185019 h 307"/>
              <a:gd name="T24" fmla="*/ 15329535 w 230"/>
              <a:gd name="T25" fmla="*/ 0 h 307"/>
              <a:gd name="T26" fmla="*/ 3220527 w 230"/>
              <a:gd name="T27" fmla="*/ 5503040 h 307"/>
              <a:gd name="T28" fmla="*/ 2190087 w 230"/>
              <a:gd name="T29" fmla="*/ 8909546 h 307"/>
              <a:gd name="T30" fmla="*/ 5410255 w 230"/>
              <a:gd name="T31" fmla="*/ 12185019 h 307"/>
              <a:gd name="T32" fmla="*/ 8759632 w 230"/>
              <a:gd name="T33" fmla="*/ 11137114 h 307"/>
              <a:gd name="T34" fmla="*/ 14169887 w 230"/>
              <a:gd name="T35" fmla="*/ 7730246 h 307"/>
              <a:gd name="T36" fmla="*/ 19709351 w 230"/>
              <a:gd name="T37" fmla="*/ 13364320 h 307"/>
              <a:gd name="T38" fmla="*/ 13139448 w 230"/>
              <a:gd name="T39" fmla="*/ 22273866 h 3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0" h="307">
                <a:moveTo>
                  <a:pt x="102" y="170"/>
                </a:moveTo>
                <a:lnTo>
                  <a:pt x="102" y="170"/>
                </a:lnTo>
                <a:cubicBezTo>
                  <a:pt x="17" y="238"/>
                  <a:pt x="17" y="238"/>
                  <a:pt x="17" y="238"/>
                </a:cubicBezTo>
                <a:cubicBezTo>
                  <a:pt x="8" y="246"/>
                  <a:pt x="0" y="255"/>
                  <a:pt x="0" y="272"/>
                </a:cubicBezTo>
                <a:cubicBezTo>
                  <a:pt x="0" y="289"/>
                  <a:pt x="17" y="306"/>
                  <a:pt x="34" y="306"/>
                </a:cubicBezTo>
                <a:cubicBezTo>
                  <a:pt x="195" y="306"/>
                  <a:pt x="195" y="306"/>
                  <a:pt x="195" y="306"/>
                </a:cubicBezTo>
                <a:cubicBezTo>
                  <a:pt x="212" y="306"/>
                  <a:pt x="229" y="289"/>
                  <a:pt x="229" y="272"/>
                </a:cubicBezTo>
                <a:cubicBezTo>
                  <a:pt x="229" y="255"/>
                  <a:pt x="212" y="246"/>
                  <a:pt x="195" y="246"/>
                </a:cubicBezTo>
                <a:cubicBezTo>
                  <a:pt x="93" y="246"/>
                  <a:pt x="93" y="246"/>
                  <a:pt x="93" y="246"/>
                </a:cubicBezTo>
                <a:cubicBezTo>
                  <a:pt x="144" y="212"/>
                  <a:pt x="144" y="212"/>
                  <a:pt x="144" y="212"/>
                </a:cubicBezTo>
                <a:cubicBezTo>
                  <a:pt x="195" y="170"/>
                  <a:pt x="221" y="144"/>
                  <a:pt x="221" y="93"/>
                </a:cubicBezTo>
                <a:cubicBezTo>
                  <a:pt x="221" y="34"/>
                  <a:pt x="178" y="0"/>
                  <a:pt x="119" y="0"/>
                </a:cubicBezTo>
                <a:cubicBezTo>
                  <a:pt x="76" y="0"/>
                  <a:pt x="42" y="17"/>
                  <a:pt x="25" y="42"/>
                </a:cubicBezTo>
                <a:cubicBezTo>
                  <a:pt x="17" y="51"/>
                  <a:pt x="17" y="59"/>
                  <a:pt x="17" y="68"/>
                </a:cubicBezTo>
                <a:cubicBezTo>
                  <a:pt x="17" y="85"/>
                  <a:pt x="25" y="93"/>
                  <a:pt x="42" y="93"/>
                </a:cubicBezTo>
                <a:cubicBezTo>
                  <a:pt x="51" y="93"/>
                  <a:pt x="59" y="93"/>
                  <a:pt x="68" y="85"/>
                </a:cubicBezTo>
                <a:cubicBezTo>
                  <a:pt x="85" y="68"/>
                  <a:pt x="93" y="59"/>
                  <a:pt x="110" y="59"/>
                </a:cubicBezTo>
                <a:cubicBezTo>
                  <a:pt x="136" y="59"/>
                  <a:pt x="153" y="76"/>
                  <a:pt x="153" y="102"/>
                </a:cubicBezTo>
                <a:cubicBezTo>
                  <a:pt x="153" y="127"/>
                  <a:pt x="136" y="136"/>
                  <a:pt x="102" y="170"/>
                </a:cubicBezTo>
              </a:path>
            </a:pathLst>
          </a:custGeom>
          <a:solidFill>
            <a:schemeClr val="tx1"/>
          </a:solidFill>
          <a:ln>
            <a:noFill/>
          </a:ln>
          <a:effectLst/>
        </p:spPr>
        <p:txBody>
          <a:bodyPr wrap="none" anchor="ctr"/>
          <a:lstStyle/>
          <a:p>
            <a:endParaRPr lang="es-MX" sz="900"/>
          </a:p>
        </p:txBody>
      </p:sp>
      <p:sp>
        <p:nvSpPr>
          <p:cNvPr id="28" name="Freeform 400">
            <a:extLst>
              <a:ext uri="{FF2B5EF4-FFF2-40B4-BE49-F238E27FC236}">
                <a16:creationId xmlns:a16="http://schemas.microsoft.com/office/drawing/2014/main" id="{513218BD-3294-DA36-E4DE-8844FADB0D1C}"/>
              </a:ext>
            </a:extLst>
          </p:cNvPr>
          <p:cNvSpPr>
            <a:spLocks noChangeArrowheads="1"/>
          </p:cNvSpPr>
          <p:nvPr/>
        </p:nvSpPr>
        <p:spPr bwMode="auto">
          <a:xfrm>
            <a:off x="2534327" y="2551857"/>
            <a:ext cx="116487" cy="158422"/>
          </a:xfrm>
          <a:custGeom>
            <a:avLst/>
            <a:gdLst>
              <a:gd name="T0" fmla="*/ 3196095 w 222"/>
              <a:gd name="T1" fmla="*/ 6647770 h 299"/>
              <a:gd name="T2" fmla="*/ 3196095 w 222"/>
              <a:gd name="T3" fmla="*/ 6647770 h 299"/>
              <a:gd name="T4" fmla="*/ 18408564 w 222"/>
              <a:gd name="T5" fmla="*/ 6647770 h 299"/>
              <a:gd name="T6" fmla="*/ 4346675 w 222"/>
              <a:gd name="T7" fmla="*/ 32195817 h 299"/>
              <a:gd name="T8" fmla="*/ 3196095 w 222"/>
              <a:gd name="T9" fmla="*/ 34411861 h 299"/>
              <a:gd name="T10" fmla="*/ 7542413 w 222"/>
              <a:gd name="T11" fmla="*/ 38843587 h 299"/>
              <a:gd name="T12" fmla="*/ 11889088 w 222"/>
              <a:gd name="T13" fmla="*/ 35454535 h 299"/>
              <a:gd name="T14" fmla="*/ 27101914 w 222"/>
              <a:gd name="T15" fmla="*/ 7820779 h 299"/>
              <a:gd name="T16" fmla="*/ 28252137 w 222"/>
              <a:gd name="T17" fmla="*/ 3389052 h 299"/>
              <a:gd name="T18" fmla="*/ 23905819 w 222"/>
              <a:gd name="T19" fmla="*/ 0 h 299"/>
              <a:gd name="T20" fmla="*/ 3196095 w 222"/>
              <a:gd name="T21" fmla="*/ 0 h 299"/>
              <a:gd name="T22" fmla="*/ 0 w 222"/>
              <a:gd name="T23" fmla="*/ 3389052 h 299"/>
              <a:gd name="T24" fmla="*/ 3196095 w 222"/>
              <a:gd name="T25" fmla="*/ 664777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2" h="299">
                <a:moveTo>
                  <a:pt x="25" y="51"/>
                </a:moveTo>
                <a:lnTo>
                  <a:pt x="25" y="51"/>
                </a:lnTo>
                <a:cubicBezTo>
                  <a:pt x="144" y="51"/>
                  <a:pt x="144" y="51"/>
                  <a:pt x="144" y="51"/>
                </a:cubicBezTo>
                <a:cubicBezTo>
                  <a:pt x="34" y="247"/>
                  <a:pt x="34" y="247"/>
                  <a:pt x="34" y="247"/>
                </a:cubicBezTo>
                <a:cubicBezTo>
                  <a:pt x="25" y="255"/>
                  <a:pt x="25" y="264"/>
                  <a:pt x="25" y="264"/>
                </a:cubicBezTo>
                <a:cubicBezTo>
                  <a:pt x="25" y="289"/>
                  <a:pt x="42" y="298"/>
                  <a:pt x="59" y="298"/>
                </a:cubicBezTo>
                <a:cubicBezTo>
                  <a:pt x="68" y="298"/>
                  <a:pt x="85" y="289"/>
                  <a:pt x="93" y="272"/>
                </a:cubicBezTo>
                <a:cubicBezTo>
                  <a:pt x="212" y="60"/>
                  <a:pt x="212" y="60"/>
                  <a:pt x="212" y="60"/>
                </a:cubicBezTo>
                <a:cubicBezTo>
                  <a:pt x="212" y="51"/>
                  <a:pt x="221" y="34"/>
                  <a:pt x="221" y="26"/>
                </a:cubicBezTo>
                <a:cubicBezTo>
                  <a:pt x="221" y="9"/>
                  <a:pt x="204" y="0"/>
                  <a:pt x="187" y="0"/>
                </a:cubicBezTo>
                <a:cubicBezTo>
                  <a:pt x="25" y="0"/>
                  <a:pt x="25" y="0"/>
                  <a:pt x="25" y="0"/>
                </a:cubicBezTo>
                <a:cubicBezTo>
                  <a:pt x="8" y="0"/>
                  <a:pt x="0" y="9"/>
                  <a:pt x="0" y="26"/>
                </a:cubicBezTo>
                <a:cubicBezTo>
                  <a:pt x="0" y="43"/>
                  <a:pt x="8" y="51"/>
                  <a:pt x="25" y="51"/>
                </a:cubicBezTo>
              </a:path>
            </a:pathLst>
          </a:custGeom>
          <a:solidFill>
            <a:schemeClr val="tx1"/>
          </a:solidFill>
          <a:ln>
            <a:noFill/>
          </a:ln>
          <a:effectLst/>
        </p:spPr>
        <p:txBody>
          <a:bodyPr wrap="none" anchor="ctr"/>
          <a:lstStyle/>
          <a:p>
            <a:endParaRPr lang="es-MX" sz="900"/>
          </a:p>
        </p:txBody>
      </p:sp>
      <p:sp>
        <p:nvSpPr>
          <p:cNvPr id="29" name="Freeform 401">
            <a:extLst>
              <a:ext uri="{FF2B5EF4-FFF2-40B4-BE49-F238E27FC236}">
                <a16:creationId xmlns:a16="http://schemas.microsoft.com/office/drawing/2014/main" id="{6DBDC0B0-4AA2-4A62-F5AF-381CE3D2DFDC}"/>
              </a:ext>
            </a:extLst>
          </p:cNvPr>
          <p:cNvSpPr>
            <a:spLocks noChangeArrowheads="1"/>
          </p:cNvSpPr>
          <p:nvPr/>
        </p:nvSpPr>
        <p:spPr bwMode="auto">
          <a:xfrm>
            <a:off x="959428" y="3131959"/>
            <a:ext cx="489244" cy="552147"/>
          </a:xfrm>
          <a:custGeom>
            <a:avLst/>
            <a:gdLst>
              <a:gd name="T0" fmla="*/ 119632768 w 928"/>
              <a:gd name="T1" fmla="*/ 36285945 h 1047"/>
              <a:gd name="T2" fmla="*/ 119632768 w 928"/>
              <a:gd name="T3" fmla="*/ 36285945 h 1047"/>
              <a:gd name="T4" fmla="*/ 118471344 w 928"/>
              <a:gd name="T5" fmla="*/ 31895424 h 1047"/>
              <a:gd name="T6" fmla="*/ 85562418 w 928"/>
              <a:gd name="T7" fmla="*/ 1162133 h 1047"/>
              <a:gd name="T8" fmla="*/ 85562418 w 928"/>
              <a:gd name="T9" fmla="*/ 1162133 h 1047"/>
              <a:gd name="T10" fmla="*/ 85562418 w 928"/>
              <a:gd name="T11" fmla="*/ 1162133 h 1047"/>
              <a:gd name="T12" fmla="*/ 85562418 w 928"/>
              <a:gd name="T13" fmla="*/ 0 h 1047"/>
              <a:gd name="T14" fmla="*/ 85562418 w 928"/>
              <a:gd name="T15" fmla="*/ 0 h 1047"/>
              <a:gd name="T16" fmla="*/ 84529961 w 928"/>
              <a:gd name="T17" fmla="*/ 0 h 1047"/>
              <a:gd name="T18" fmla="*/ 84529961 w 928"/>
              <a:gd name="T19" fmla="*/ 0 h 1047"/>
              <a:gd name="T20" fmla="*/ 84529961 w 928"/>
              <a:gd name="T21" fmla="*/ 0 h 1047"/>
              <a:gd name="T22" fmla="*/ 84529961 w 928"/>
              <a:gd name="T23" fmla="*/ 0 h 1047"/>
              <a:gd name="T24" fmla="*/ 84529961 w 928"/>
              <a:gd name="T25" fmla="*/ 0 h 1047"/>
              <a:gd name="T26" fmla="*/ 84529961 w 928"/>
              <a:gd name="T27" fmla="*/ 0 h 1047"/>
              <a:gd name="T28" fmla="*/ 83368538 w 928"/>
              <a:gd name="T29" fmla="*/ 0 h 1047"/>
              <a:gd name="T30" fmla="*/ 83368538 w 928"/>
              <a:gd name="T31" fmla="*/ 0 h 1047"/>
              <a:gd name="T32" fmla="*/ 83368538 w 928"/>
              <a:gd name="T33" fmla="*/ 0 h 1047"/>
              <a:gd name="T34" fmla="*/ 83368538 w 928"/>
              <a:gd name="T35" fmla="*/ 0 h 1047"/>
              <a:gd name="T36" fmla="*/ 83368538 w 928"/>
              <a:gd name="T37" fmla="*/ 0 h 1047"/>
              <a:gd name="T38" fmla="*/ 82336081 w 928"/>
              <a:gd name="T39" fmla="*/ 0 h 1047"/>
              <a:gd name="T40" fmla="*/ 7614098 w 928"/>
              <a:gd name="T41" fmla="*/ 0 h 1047"/>
              <a:gd name="T42" fmla="*/ 0 w 928"/>
              <a:gd name="T43" fmla="*/ 7747915 h 1047"/>
              <a:gd name="T44" fmla="*/ 0 w 928"/>
              <a:gd name="T45" fmla="*/ 130681077 h 1047"/>
              <a:gd name="T46" fmla="*/ 4387761 w 928"/>
              <a:gd name="T47" fmla="*/ 135071598 h 1047"/>
              <a:gd name="T48" fmla="*/ 25165502 w 928"/>
              <a:gd name="T49" fmla="*/ 135071598 h 1047"/>
              <a:gd name="T50" fmla="*/ 92144419 w 928"/>
              <a:gd name="T51" fmla="*/ 135071598 h 1047"/>
              <a:gd name="T52" fmla="*/ 115245007 w 928"/>
              <a:gd name="T53" fmla="*/ 135071598 h 1047"/>
              <a:gd name="T54" fmla="*/ 119632768 w 928"/>
              <a:gd name="T55" fmla="*/ 130681077 h 1047"/>
              <a:gd name="T56" fmla="*/ 119632768 w 928"/>
              <a:gd name="T57" fmla="*/ 37448079 h 1047"/>
              <a:gd name="T58" fmla="*/ 119632768 w 928"/>
              <a:gd name="T59" fmla="*/ 36285945 h 1047"/>
              <a:gd name="T60" fmla="*/ 73431592 w 928"/>
              <a:gd name="T61" fmla="*/ 8781043 h 1047"/>
              <a:gd name="T62" fmla="*/ 73431592 w 928"/>
              <a:gd name="T63" fmla="*/ 8781043 h 1047"/>
              <a:gd name="T64" fmla="*/ 73431592 w 928"/>
              <a:gd name="T65" fmla="*/ 33057557 h 1047"/>
              <a:gd name="T66" fmla="*/ 40522665 w 928"/>
              <a:gd name="T67" fmla="*/ 33057557 h 1047"/>
              <a:gd name="T68" fmla="*/ 40522665 w 928"/>
              <a:gd name="T69" fmla="*/ 8781043 h 1047"/>
              <a:gd name="T70" fmla="*/ 73431592 w 928"/>
              <a:gd name="T71" fmla="*/ 8781043 h 1047"/>
              <a:gd name="T72" fmla="*/ 27359382 w 928"/>
              <a:gd name="T73" fmla="*/ 126290555 h 1047"/>
              <a:gd name="T74" fmla="*/ 27359382 w 928"/>
              <a:gd name="T75" fmla="*/ 126290555 h 1047"/>
              <a:gd name="T76" fmla="*/ 27359382 w 928"/>
              <a:gd name="T77" fmla="*/ 82256695 h 1047"/>
              <a:gd name="T78" fmla="*/ 89950179 w 928"/>
              <a:gd name="T79" fmla="*/ 82256695 h 1047"/>
              <a:gd name="T80" fmla="*/ 89950179 w 928"/>
              <a:gd name="T81" fmla="*/ 126290555 h 1047"/>
              <a:gd name="T82" fmla="*/ 27359382 w 928"/>
              <a:gd name="T83" fmla="*/ 126290555 h 1047"/>
              <a:gd name="T84" fmla="*/ 110856887 w 928"/>
              <a:gd name="T85" fmla="*/ 126290555 h 1047"/>
              <a:gd name="T86" fmla="*/ 110856887 w 928"/>
              <a:gd name="T87" fmla="*/ 126290555 h 1047"/>
              <a:gd name="T88" fmla="*/ 98726060 w 928"/>
              <a:gd name="T89" fmla="*/ 126290555 h 1047"/>
              <a:gd name="T90" fmla="*/ 98726060 w 928"/>
              <a:gd name="T91" fmla="*/ 77866173 h 1047"/>
              <a:gd name="T92" fmla="*/ 92144419 w 928"/>
              <a:gd name="T93" fmla="*/ 73475652 h 1047"/>
              <a:gd name="T94" fmla="*/ 25165502 w 928"/>
              <a:gd name="T95" fmla="*/ 73475652 h 1047"/>
              <a:gd name="T96" fmla="*/ 18583860 w 928"/>
              <a:gd name="T97" fmla="*/ 77866173 h 1047"/>
              <a:gd name="T98" fmla="*/ 18583860 w 928"/>
              <a:gd name="T99" fmla="*/ 126290555 h 1047"/>
              <a:gd name="T100" fmla="*/ 8775522 w 928"/>
              <a:gd name="T101" fmla="*/ 126290555 h 1047"/>
              <a:gd name="T102" fmla="*/ 8775522 w 928"/>
              <a:gd name="T103" fmla="*/ 8781043 h 1047"/>
              <a:gd name="T104" fmla="*/ 31747143 w 928"/>
              <a:gd name="T105" fmla="*/ 8781043 h 1047"/>
              <a:gd name="T106" fmla="*/ 31747143 w 928"/>
              <a:gd name="T107" fmla="*/ 36285945 h 1047"/>
              <a:gd name="T108" fmla="*/ 37296328 w 928"/>
              <a:gd name="T109" fmla="*/ 41838600 h 1047"/>
              <a:gd name="T110" fmla="*/ 76786896 w 928"/>
              <a:gd name="T111" fmla="*/ 41838600 h 1047"/>
              <a:gd name="T112" fmla="*/ 82336081 w 928"/>
              <a:gd name="T113" fmla="*/ 36285945 h 1047"/>
              <a:gd name="T114" fmla="*/ 82336081 w 928"/>
              <a:gd name="T115" fmla="*/ 9943176 h 1047"/>
              <a:gd name="T116" fmla="*/ 110856887 w 928"/>
              <a:gd name="T117" fmla="*/ 37448079 h 1047"/>
              <a:gd name="T118" fmla="*/ 110856887 w 928"/>
              <a:gd name="T119" fmla="*/ 37448079 h 1047"/>
              <a:gd name="T120" fmla="*/ 110856887 w 928"/>
              <a:gd name="T121" fmla="*/ 126290555 h 10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28" h="1047">
                <a:moveTo>
                  <a:pt x="927" y="281"/>
                </a:moveTo>
                <a:lnTo>
                  <a:pt x="927" y="281"/>
                </a:lnTo>
                <a:cubicBezTo>
                  <a:pt x="927" y="273"/>
                  <a:pt x="927" y="256"/>
                  <a:pt x="918" y="247"/>
                </a:cubicBezTo>
                <a:cubicBezTo>
                  <a:pt x="663" y="9"/>
                  <a:pt x="663" y="9"/>
                  <a:pt x="663" y="9"/>
                </a:cubicBezTo>
                <a:lnTo>
                  <a:pt x="663" y="0"/>
                </a:lnTo>
                <a:lnTo>
                  <a:pt x="655" y="0"/>
                </a:lnTo>
                <a:cubicBezTo>
                  <a:pt x="646" y="0"/>
                  <a:pt x="646" y="0"/>
                  <a:pt x="646" y="0"/>
                </a:cubicBezTo>
                <a:cubicBezTo>
                  <a:pt x="638" y="0"/>
                  <a:pt x="638" y="0"/>
                  <a:pt x="638" y="0"/>
                </a:cubicBezTo>
                <a:cubicBezTo>
                  <a:pt x="59" y="0"/>
                  <a:pt x="59" y="0"/>
                  <a:pt x="59" y="0"/>
                </a:cubicBezTo>
                <a:cubicBezTo>
                  <a:pt x="25" y="0"/>
                  <a:pt x="0" y="26"/>
                  <a:pt x="0" y="60"/>
                </a:cubicBezTo>
                <a:cubicBezTo>
                  <a:pt x="0" y="1012"/>
                  <a:pt x="0" y="1012"/>
                  <a:pt x="0" y="1012"/>
                </a:cubicBezTo>
                <a:cubicBezTo>
                  <a:pt x="0" y="1029"/>
                  <a:pt x="17" y="1046"/>
                  <a:pt x="34" y="1046"/>
                </a:cubicBezTo>
                <a:cubicBezTo>
                  <a:pt x="195" y="1046"/>
                  <a:pt x="195" y="1046"/>
                  <a:pt x="195" y="1046"/>
                </a:cubicBezTo>
                <a:cubicBezTo>
                  <a:pt x="714" y="1046"/>
                  <a:pt x="714" y="1046"/>
                  <a:pt x="714" y="1046"/>
                </a:cubicBezTo>
                <a:cubicBezTo>
                  <a:pt x="893" y="1046"/>
                  <a:pt x="893" y="1046"/>
                  <a:pt x="893" y="1046"/>
                </a:cubicBezTo>
                <a:cubicBezTo>
                  <a:pt x="910" y="1046"/>
                  <a:pt x="927" y="1029"/>
                  <a:pt x="927" y="1012"/>
                </a:cubicBezTo>
                <a:cubicBezTo>
                  <a:pt x="927" y="290"/>
                  <a:pt x="927" y="290"/>
                  <a:pt x="927" y="290"/>
                </a:cubicBezTo>
                <a:cubicBezTo>
                  <a:pt x="927" y="290"/>
                  <a:pt x="927" y="290"/>
                  <a:pt x="927" y="281"/>
                </a:cubicBezTo>
                <a:close/>
                <a:moveTo>
                  <a:pt x="569" y="68"/>
                </a:moveTo>
                <a:lnTo>
                  <a:pt x="569" y="68"/>
                </a:lnTo>
                <a:cubicBezTo>
                  <a:pt x="569" y="256"/>
                  <a:pt x="569" y="256"/>
                  <a:pt x="569" y="256"/>
                </a:cubicBezTo>
                <a:cubicBezTo>
                  <a:pt x="314" y="256"/>
                  <a:pt x="314" y="256"/>
                  <a:pt x="314" y="256"/>
                </a:cubicBezTo>
                <a:cubicBezTo>
                  <a:pt x="314" y="68"/>
                  <a:pt x="314" y="68"/>
                  <a:pt x="314" y="68"/>
                </a:cubicBezTo>
                <a:lnTo>
                  <a:pt x="569" y="68"/>
                </a:lnTo>
                <a:close/>
                <a:moveTo>
                  <a:pt x="212" y="978"/>
                </a:moveTo>
                <a:lnTo>
                  <a:pt x="212" y="978"/>
                </a:lnTo>
                <a:cubicBezTo>
                  <a:pt x="212" y="637"/>
                  <a:pt x="212" y="637"/>
                  <a:pt x="212" y="637"/>
                </a:cubicBezTo>
                <a:cubicBezTo>
                  <a:pt x="697" y="637"/>
                  <a:pt x="697" y="637"/>
                  <a:pt x="697" y="637"/>
                </a:cubicBezTo>
                <a:cubicBezTo>
                  <a:pt x="697" y="978"/>
                  <a:pt x="697" y="978"/>
                  <a:pt x="697" y="978"/>
                </a:cubicBezTo>
                <a:lnTo>
                  <a:pt x="212" y="978"/>
                </a:lnTo>
                <a:close/>
                <a:moveTo>
                  <a:pt x="859" y="978"/>
                </a:moveTo>
                <a:lnTo>
                  <a:pt x="859" y="978"/>
                </a:lnTo>
                <a:cubicBezTo>
                  <a:pt x="765" y="978"/>
                  <a:pt x="765" y="978"/>
                  <a:pt x="765" y="978"/>
                </a:cubicBezTo>
                <a:cubicBezTo>
                  <a:pt x="765" y="603"/>
                  <a:pt x="765" y="603"/>
                  <a:pt x="765" y="603"/>
                </a:cubicBezTo>
                <a:cubicBezTo>
                  <a:pt x="765" y="586"/>
                  <a:pt x="748" y="569"/>
                  <a:pt x="714" y="569"/>
                </a:cubicBezTo>
                <a:cubicBezTo>
                  <a:pt x="195" y="569"/>
                  <a:pt x="195" y="569"/>
                  <a:pt x="195" y="569"/>
                </a:cubicBezTo>
                <a:cubicBezTo>
                  <a:pt x="170" y="569"/>
                  <a:pt x="144" y="586"/>
                  <a:pt x="144" y="603"/>
                </a:cubicBezTo>
                <a:cubicBezTo>
                  <a:pt x="144" y="978"/>
                  <a:pt x="144" y="978"/>
                  <a:pt x="144" y="978"/>
                </a:cubicBezTo>
                <a:cubicBezTo>
                  <a:pt x="68" y="978"/>
                  <a:pt x="68" y="978"/>
                  <a:pt x="68" y="978"/>
                </a:cubicBezTo>
                <a:cubicBezTo>
                  <a:pt x="68" y="68"/>
                  <a:pt x="68" y="68"/>
                  <a:pt x="68" y="68"/>
                </a:cubicBezTo>
                <a:cubicBezTo>
                  <a:pt x="246" y="68"/>
                  <a:pt x="246" y="68"/>
                  <a:pt x="246" y="68"/>
                </a:cubicBezTo>
                <a:cubicBezTo>
                  <a:pt x="246" y="281"/>
                  <a:pt x="246" y="281"/>
                  <a:pt x="246" y="281"/>
                </a:cubicBezTo>
                <a:cubicBezTo>
                  <a:pt x="246" y="307"/>
                  <a:pt x="263" y="324"/>
                  <a:pt x="289" y="324"/>
                </a:cubicBezTo>
                <a:cubicBezTo>
                  <a:pt x="595" y="324"/>
                  <a:pt x="595" y="324"/>
                  <a:pt x="595" y="324"/>
                </a:cubicBezTo>
                <a:cubicBezTo>
                  <a:pt x="621" y="324"/>
                  <a:pt x="638" y="307"/>
                  <a:pt x="638" y="281"/>
                </a:cubicBezTo>
                <a:cubicBezTo>
                  <a:pt x="638" y="77"/>
                  <a:pt x="638" y="77"/>
                  <a:pt x="638" y="77"/>
                </a:cubicBezTo>
                <a:cubicBezTo>
                  <a:pt x="859" y="290"/>
                  <a:pt x="859" y="290"/>
                  <a:pt x="859" y="290"/>
                </a:cubicBezTo>
                <a:lnTo>
                  <a:pt x="859" y="978"/>
                </a:lnTo>
                <a:close/>
              </a:path>
            </a:pathLst>
          </a:custGeom>
          <a:solidFill>
            <a:schemeClr val="tx1"/>
          </a:solidFill>
          <a:ln>
            <a:noFill/>
          </a:ln>
          <a:effectLst/>
        </p:spPr>
        <p:txBody>
          <a:bodyPr wrap="none" anchor="ctr"/>
          <a:lstStyle/>
          <a:p>
            <a:endParaRPr lang="es-MX" sz="900"/>
          </a:p>
        </p:txBody>
      </p:sp>
      <p:sp>
        <p:nvSpPr>
          <p:cNvPr id="30" name="Freeform 402">
            <a:extLst>
              <a:ext uri="{FF2B5EF4-FFF2-40B4-BE49-F238E27FC236}">
                <a16:creationId xmlns:a16="http://schemas.microsoft.com/office/drawing/2014/main" id="{24D806A8-4CB0-BF41-121D-18412CB6DD73}"/>
              </a:ext>
            </a:extLst>
          </p:cNvPr>
          <p:cNvSpPr>
            <a:spLocks noChangeArrowheads="1"/>
          </p:cNvSpPr>
          <p:nvPr/>
        </p:nvSpPr>
        <p:spPr bwMode="auto">
          <a:xfrm>
            <a:off x="2289704" y="4012598"/>
            <a:ext cx="463618" cy="512541"/>
          </a:xfrm>
          <a:custGeom>
            <a:avLst/>
            <a:gdLst>
              <a:gd name="T0" fmla="*/ 113668523 w 877"/>
              <a:gd name="T1" fmla="*/ 57311170 h 971"/>
              <a:gd name="T2" fmla="*/ 113668523 w 877"/>
              <a:gd name="T3" fmla="*/ 57311170 h 971"/>
              <a:gd name="T4" fmla="*/ 97059496 w 877"/>
              <a:gd name="T5" fmla="*/ 16559342 h 971"/>
              <a:gd name="T6" fmla="*/ 56185325 w 877"/>
              <a:gd name="T7" fmla="*/ 0 h 971"/>
              <a:gd name="T8" fmla="*/ 16479348 w 877"/>
              <a:gd name="T9" fmla="*/ 16559342 h 971"/>
              <a:gd name="T10" fmla="*/ 0 w 877"/>
              <a:gd name="T11" fmla="*/ 57311170 h 971"/>
              <a:gd name="T12" fmla="*/ 16479348 w 877"/>
              <a:gd name="T13" fmla="*/ 96898351 h 971"/>
              <a:gd name="T14" fmla="*/ 19853169 w 877"/>
              <a:gd name="T15" fmla="*/ 100262086 h 971"/>
              <a:gd name="T16" fmla="*/ 12067372 w 877"/>
              <a:gd name="T17" fmla="*/ 118891390 h 971"/>
              <a:gd name="T18" fmla="*/ 14273360 w 877"/>
              <a:gd name="T19" fmla="*/ 125489014 h 971"/>
              <a:gd name="T20" fmla="*/ 16479348 w 877"/>
              <a:gd name="T21" fmla="*/ 125489014 h 971"/>
              <a:gd name="T22" fmla="*/ 20890963 w 877"/>
              <a:gd name="T23" fmla="*/ 122254765 h 971"/>
              <a:gd name="T24" fmla="*/ 27508926 w 877"/>
              <a:gd name="T25" fmla="*/ 105695423 h 971"/>
              <a:gd name="T26" fmla="*/ 56185325 w 877"/>
              <a:gd name="T27" fmla="*/ 113457693 h 971"/>
              <a:gd name="T28" fmla="*/ 86029918 w 877"/>
              <a:gd name="T29" fmla="*/ 105695423 h 971"/>
              <a:gd name="T30" fmla="*/ 92647521 w 877"/>
              <a:gd name="T31" fmla="*/ 122254765 h 971"/>
              <a:gd name="T32" fmla="*/ 97059496 w 877"/>
              <a:gd name="T33" fmla="*/ 125489014 h 971"/>
              <a:gd name="T34" fmla="*/ 98227330 w 877"/>
              <a:gd name="T35" fmla="*/ 125489014 h 971"/>
              <a:gd name="T36" fmla="*/ 100303278 w 877"/>
              <a:gd name="T37" fmla="*/ 118891390 h 971"/>
              <a:gd name="T38" fmla="*/ 93815354 w 877"/>
              <a:gd name="T39" fmla="*/ 100262086 h 971"/>
              <a:gd name="T40" fmla="*/ 97059496 w 877"/>
              <a:gd name="T41" fmla="*/ 96898351 h 971"/>
              <a:gd name="T42" fmla="*/ 113668523 w 877"/>
              <a:gd name="T43" fmla="*/ 57311170 h 971"/>
              <a:gd name="T44" fmla="*/ 23096951 w 877"/>
              <a:gd name="T45" fmla="*/ 90300368 h 971"/>
              <a:gd name="T46" fmla="*/ 23096951 w 877"/>
              <a:gd name="T47" fmla="*/ 90300368 h 971"/>
              <a:gd name="T48" fmla="*/ 8823591 w 877"/>
              <a:gd name="T49" fmla="*/ 57311170 h 971"/>
              <a:gd name="T50" fmla="*/ 23096951 w 877"/>
              <a:gd name="T51" fmla="*/ 23157325 h 971"/>
              <a:gd name="T52" fmla="*/ 56185325 w 877"/>
              <a:gd name="T53" fmla="*/ 8926557 h 971"/>
              <a:gd name="T54" fmla="*/ 90441533 w 877"/>
              <a:gd name="T55" fmla="*/ 23157325 h 971"/>
              <a:gd name="T56" fmla="*/ 104844933 w 877"/>
              <a:gd name="T57" fmla="*/ 57311170 h 971"/>
              <a:gd name="T58" fmla="*/ 90441533 w 877"/>
              <a:gd name="T59" fmla="*/ 90300368 h 971"/>
              <a:gd name="T60" fmla="*/ 56185325 w 877"/>
              <a:gd name="T61" fmla="*/ 104660622 h 971"/>
              <a:gd name="T62" fmla="*/ 23096951 w 877"/>
              <a:gd name="T63" fmla="*/ 90300368 h 9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7" h="971">
                <a:moveTo>
                  <a:pt x="876" y="443"/>
                </a:moveTo>
                <a:lnTo>
                  <a:pt x="876" y="443"/>
                </a:lnTo>
                <a:cubicBezTo>
                  <a:pt x="876" y="324"/>
                  <a:pt x="833" y="213"/>
                  <a:pt x="748" y="128"/>
                </a:cubicBezTo>
                <a:cubicBezTo>
                  <a:pt x="663" y="43"/>
                  <a:pt x="552" y="0"/>
                  <a:pt x="433" y="0"/>
                </a:cubicBezTo>
                <a:cubicBezTo>
                  <a:pt x="323" y="0"/>
                  <a:pt x="212" y="43"/>
                  <a:pt x="127" y="128"/>
                </a:cubicBezTo>
                <a:cubicBezTo>
                  <a:pt x="42" y="213"/>
                  <a:pt x="0" y="324"/>
                  <a:pt x="0" y="443"/>
                </a:cubicBezTo>
                <a:cubicBezTo>
                  <a:pt x="0" y="554"/>
                  <a:pt x="42" y="664"/>
                  <a:pt x="127" y="749"/>
                </a:cubicBezTo>
                <a:cubicBezTo>
                  <a:pt x="136" y="757"/>
                  <a:pt x="144" y="766"/>
                  <a:pt x="153" y="775"/>
                </a:cubicBezTo>
                <a:cubicBezTo>
                  <a:pt x="93" y="919"/>
                  <a:pt x="93" y="919"/>
                  <a:pt x="93" y="919"/>
                </a:cubicBezTo>
                <a:cubicBezTo>
                  <a:pt x="85" y="936"/>
                  <a:pt x="93" y="962"/>
                  <a:pt x="110" y="970"/>
                </a:cubicBezTo>
                <a:cubicBezTo>
                  <a:pt x="119" y="970"/>
                  <a:pt x="119" y="970"/>
                  <a:pt x="127" y="970"/>
                </a:cubicBezTo>
                <a:cubicBezTo>
                  <a:pt x="136" y="970"/>
                  <a:pt x="153" y="962"/>
                  <a:pt x="161" y="945"/>
                </a:cubicBezTo>
                <a:cubicBezTo>
                  <a:pt x="212" y="817"/>
                  <a:pt x="212" y="817"/>
                  <a:pt x="212" y="817"/>
                </a:cubicBezTo>
                <a:cubicBezTo>
                  <a:pt x="280" y="860"/>
                  <a:pt x="357" y="877"/>
                  <a:pt x="433" y="877"/>
                </a:cubicBezTo>
                <a:cubicBezTo>
                  <a:pt x="518" y="877"/>
                  <a:pt x="595" y="860"/>
                  <a:pt x="663" y="817"/>
                </a:cubicBezTo>
                <a:cubicBezTo>
                  <a:pt x="714" y="945"/>
                  <a:pt x="714" y="945"/>
                  <a:pt x="714" y="945"/>
                </a:cubicBezTo>
                <a:cubicBezTo>
                  <a:pt x="723" y="962"/>
                  <a:pt x="731" y="970"/>
                  <a:pt x="748" y="970"/>
                </a:cubicBezTo>
                <a:lnTo>
                  <a:pt x="757" y="970"/>
                </a:lnTo>
                <a:cubicBezTo>
                  <a:pt x="773" y="962"/>
                  <a:pt x="782" y="936"/>
                  <a:pt x="773" y="919"/>
                </a:cubicBezTo>
                <a:cubicBezTo>
                  <a:pt x="723" y="775"/>
                  <a:pt x="723" y="775"/>
                  <a:pt x="723" y="775"/>
                </a:cubicBezTo>
                <a:cubicBezTo>
                  <a:pt x="731" y="766"/>
                  <a:pt x="739" y="757"/>
                  <a:pt x="748" y="749"/>
                </a:cubicBezTo>
                <a:cubicBezTo>
                  <a:pt x="833" y="664"/>
                  <a:pt x="876" y="554"/>
                  <a:pt x="876" y="443"/>
                </a:cubicBezTo>
                <a:close/>
                <a:moveTo>
                  <a:pt x="178" y="698"/>
                </a:moveTo>
                <a:lnTo>
                  <a:pt x="178" y="698"/>
                </a:lnTo>
                <a:cubicBezTo>
                  <a:pt x="102" y="630"/>
                  <a:pt x="68" y="536"/>
                  <a:pt x="68" y="443"/>
                </a:cubicBezTo>
                <a:cubicBezTo>
                  <a:pt x="68" y="341"/>
                  <a:pt x="102" y="247"/>
                  <a:pt x="178" y="179"/>
                </a:cubicBezTo>
                <a:cubicBezTo>
                  <a:pt x="246" y="103"/>
                  <a:pt x="340" y="69"/>
                  <a:pt x="433" y="69"/>
                </a:cubicBezTo>
                <a:cubicBezTo>
                  <a:pt x="535" y="69"/>
                  <a:pt x="629" y="103"/>
                  <a:pt x="697" y="179"/>
                </a:cubicBezTo>
                <a:cubicBezTo>
                  <a:pt x="773" y="247"/>
                  <a:pt x="808" y="341"/>
                  <a:pt x="808" y="443"/>
                </a:cubicBezTo>
                <a:cubicBezTo>
                  <a:pt x="808" y="536"/>
                  <a:pt x="773" y="630"/>
                  <a:pt x="697" y="698"/>
                </a:cubicBezTo>
                <a:cubicBezTo>
                  <a:pt x="629" y="775"/>
                  <a:pt x="535" y="809"/>
                  <a:pt x="433" y="809"/>
                </a:cubicBezTo>
                <a:cubicBezTo>
                  <a:pt x="340" y="809"/>
                  <a:pt x="246" y="775"/>
                  <a:pt x="178" y="698"/>
                </a:cubicBezTo>
                <a:close/>
              </a:path>
            </a:pathLst>
          </a:custGeom>
          <a:solidFill>
            <a:schemeClr val="tx1"/>
          </a:solidFill>
          <a:ln>
            <a:noFill/>
          </a:ln>
          <a:effectLst/>
        </p:spPr>
        <p:txBody>
          <a:bodyPr wrap="none" anchor="ctr"/>
          <a:lstStyle/>
          <a:p>
            <a:endParaRPr lang="es-MX" sz="900"/>
          </a:p>
        </p:txBody>
      </p:sp>
      <p:sp>
        <p:nvSpPr>
          <p:cNvPr id="31" name="Freeform 403">
            <a:extLst>
              <a:ext uri="{FF2B5EF4-FFF2-40B4-BE49-F238E27FC236}">
                <a16:creationId xmlns:a16="http://schemas.microsoft.com/office/drawing/2014/main" id="{518568B6-B0E8-8FE2-2A68-A90977EF1829}"/>
              </a:ext>
            </a:extLst>
          </p:cNvPr>
          <p:cNvSpPr>
            <a:spLocks noChangeArrowheads="1"/>
          </p:cNvSpPr>
          <p:nvPr/>
        </p:nvSpPr>
        <p:spPr bwMode="auto">
          <a:xfrm>
            <a:off x="2415510" y="4105787"/>
            <a:ext cx="239963" cy="153763"/>
          </a:xfrm>
          <a:custGeom>
            <a:avLst/>
            <a:gdLst>
              <a:gd name="T0" fmla="*/ 51168716 w 452"/>
              <a:gd name="T1" fmla="*/ 2219062 h 290"/>
              <a:gd name="T2" fmla="*/ 51168716 w 452"/>
              <a:gd name="T3" fmla="*/ 2219062 h 290"/>
              <a:gd name="T4" fmla="*/ 23294091 w 452"/>
              <a:gd name="T5" fmla="*/ 28847809 h 290"/>
              <a:gd name="T6" fmla="*/ 4449579 w 452"/>
              <a:gd name="T7" fmla="*/ 28847809 h 290"/>
              <a:gd name="T8" fmla="*/ 0 w 452"/>
              <a:gd name="T9" fmla="*/ 33285934 h 290"/>
              <a:gd name="T10" fmla="*/ 4449579 w 452"/>
              <a:gd name="T11" fmla="*/ 37724058 h 290"/>
              <a:gd name="T12" fmla="*/ 25518881 w 452"/>
              <a:gd name="T13" fmla="*/ 37724058 h 290"/>
              <a:gd name="T14" fmla="*/ 28921543 w 452"/>
              <a:gd name="T15" fmla="*/ 36679560 h 290"/>
              <a:gd name="T16" fmla="*/ 57842724 w 452"/>
              <a:gd name="T17" fmla="*/ 7832112 h 290"/>
              <a:gd name="T18" fmla="*/ 57842724 w 452"/>
              <a:gd name="T19" fmla="*/ 2219062 h 290"/>
              <a:gd name="T20" fmla="*/ 51168716 w 452"/>
              <a:gd name="T21" fmla="*/ 2219062 h 2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2" h="290">
                <a:moveTo>
                  <a:pt x="391" y="17"/>
                </a:moveTo>
                <a:lnTo>
                  <a:pt x="391" y="17"/>
                </a:lnTo>
                <a:cubicBezTo>
                  <a:pt x="178" y="221"/>
                  <a:pt x="178" y="221"/>
                  <a:pt x="178" y="221"/>
                </a:cubicBezTo>
                <a:cubicBezTo>
                  <a:pt x="34" y="221"/>
                  <a:pt x="34" y="221"/>
                  <a:pt x="34" y="221"/>
                </a:cubicBezTo>
                <a:cubicBezTo>
                  <a:pt x="17" y="221"/>
                  <a:pt x="0" y="238"/>
                  <a:pt x="0" y="255"/>
                </a:cubicBezTo>
                <a:cubicBezTo>
                  <a:pt x="0" y="273"/>
                  <a:pt x="17" y="289"/>
                  <a:pt x="34" y="289"/>
                </a:cubicBezTo>
                <a:cubicBezTo>
                  <a:pt x="195" y="289"/>
                  <a:pt x="195" y="289"/>
                  <a:pt x="195" y="289"/>
                </a:cubicBezTo>
                <a:cubicBezTo>
                  <a:pt x="204" y="289"/>
                  <a:pt x="221" y="289"/>
                  <a:pt x="221" y="281"/>
                </a:cubicBezTo>
                <a:cubicBezTo>
                  <a:pt x="442" y="60"/>
                  <a:pt x="442" y="60"/>
                  <a:pt x="442" y="60"/>
                </a:cubicBezTo>
                <a:cubicBezTo>
                  <a:pt x="451" y="51"/>
                  <a:pt x="451" y="26"/>
                  <a:pt x="442" y="17"/>
                </a:cubicBezTo>
                <a:cubicBezTo>
                  <a:pt x="425" y="0"/>
                  <a:pt x="408" y="0"/>
                  <a:pt x="391" y="17"/>
                </a:cubicBezTo>
              </a:path>
            </a:pathLst>
          </a:custGeom>
          <a:solidFill>
            <a:schemeClr val="tx1"/>
          </a:solidFill>
          <a:ln>
            <a:noFill/>
          </a:ln>
          <a:effectLst/>
        </p:spPr>
        <p:txBody>
          <a:bodyPr wrap="none" anchor="ctr"/>
          <a:lstStyle/>
          <a:p>
            <a:endParaRPr lang="es-MX" sz="900"/>
          </a:p>
        </p:txBody>
      </p:sp>
      <p:sp>
        <p:nvSpPr>
          <p:cNvPr id="32" name="Freeform 404">
            <a:extLst>
              <a:ext uri="{FF2B5EF4-FFF2-40B4-BE49-F238E27FC236}">
                <a16:creationId xmlns:a16="http://schemas.microsoft.com/office/drawing/2014/main" id="{83A22B3D-50CD-FDE9-492C-894436BCC5FF}"/>
              </a:ext>
            </a:extLst>
          </p:cNvPr>
          <p:cNvSpPr>
            <a:spLocks noChangeArrowheads="1"/>
          </p:cNvSpPr>
          <p:nvPr/>
        </p:nvSpPr>
        <p:spPr bwMode="auto">
          <a:xfrm>
            <a:off x="2676440" y="3989300"/>
            <a:ext cx="100179" cy="95520"/>
          </a:xfrm>
          <a:custGeom>
            <a:avLst/>
            <a:gdLst>
              <a:gd name="T0" fmla="*/ 22413139 w 188"/>
              <a:gd name="T1" fmla="*/ 18959411 h 180"/>
              <a:gd name="T2" fmla="*/ 22413139 w 188"/>
              <a:gd name="T3" fmla="*/ 18959411 h 180"/>
              <a:gd name="T4" fmla="*/ 22413139 w 188"/>
              <a:gd name="T5" fmla="*/ 18959411 h 180"/>
              <a:gd name="T6" fmla="*/ 15689234 w 188"/>
              <a:gd name="T7" fmla="*/ 23404922 h 180"/>
              <a:gd name="T8" fmla="*/ 14634425 w 188"/>
              <a:gd name="T9" fmla="*/ 23404922 h 180"/>
              <a:gd name="T10" fmla="*/ 8965328 w 188"/>
              <a:gd name="T11" fmla="*/ 22228275 h 180"/>
              <a:gd name="T12" fmla="*/ 8965328 w 188"/>
              <a:gd name="T13" fmla="*/ 22228275 h 180"/>
              <a:gd name="T14" fmla="*/ 7910520 w 188"/>
              <a:gd name="T15" fmla="*/ 21182166 h 180"/>
              <a:gd name="T16" fmla="*/ 7910520 w 188"/>
              <a:gd name="T17" fmla="*/ 21182166 h 180"/>
              <a:gd name="T18" fmla="*/ 3428037 w 188"/>
              <a:gd name="T19" fmla="*/ 16736656 h 180"/>
              <a:gd name="T20" fmla="*/ 0 w 188"/>
              <a:gd name="T21" fmla="*/ 10068029 h 180"/>
              <a:gd name="T22" fmla="*/ 3428037 w 188"/>
              <a:gd name="T23" fmla="*/ 3399763 h 180"/>
              <a:gd name="T24" fmla="*/ 3428037 w 188"/>
              <a:gd name="T25" fmla="*/ 3399763 h 180"/>
              <a:gd name="T26" fmla="*/ 16875848 w 188"/>
              <a:gd name="T27" fmla="*/ 3399763 h 180"/>
              <a:gd name="T28" fmla="*/ 21358331 w 188"/>
              <a:gd name="T29" fmla="*/ 7845274 h 180"/>
              <a:gd name="T30" fmla="*/ 22413139 w 188"/>
              <a:gd name="T31" fmla="*/ 18959411 h 1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8" h="180">
                <a:moveTo>
                  <a:pt x="170" y="145"/>
                </a:moveTo>
                <a:lnTo>
                  <a:pt x="170" y="145"/>
                </a:lnTo>
                <a:cubicBezTo>
                  <a:pt x="162" y="162"/>
                  <a:pt x="145" y="179"/>
                  <a:pt x="119" y="179"/>
                </a:cubicBezTo>
                <a:lnTo>
                  <a:pt x="111" y="179"/>
                </a:lnTo>
                <a:cubicBezTo>
                  <a:pt x="94" y="179"/>
                  <a:pt x="77" y="179"/>
                  <a:pt x="68" y="170"/>
                </a:cubicBezTo>
                <a:lnTo>
                  <a:pt x="60" y="162"/>
                </a:lnTo>
                <a:cubicBezTo>
                  <a:pt x="26" y="128"/>
                  <a:pt x="26" y="128"/>
                  <a:pt x="26" y="128"/>
                </a:cubicBezTo>
                <a:cubicBezTo>
                  <a:pt x="8" y="111"/>
                  <a:pt x="0" y="94"/>
                  <a:pt x="0" y="77"/>
                </a:cubicBezTo>
                <a:cubicBezTo>
                  <a:pt x="0" y="60"/>
                  <a:pt x="8" y="42"/>
                  <a:pt x="26" y="26"/>
                </a:cubicBezTo>
                <a:cubicBezTo>
                  <a:pt x="51" y="0"/>
                  <a:pt x="102" y="0"/>
                  <a:pt x="128" y="26"/>
                </a:cubicBezTo>
                <a:cubicBezTo>
                  <a:pt x="162" y="60"/>
                  <a:pt x="162" y="60"/>
                  <a:pt x="162" y="60"/>
                </a:cubicBezTo>
                <a:cubicBezTo>
                  <a:pt x="187" y="85"/>
                  <a:pt x="187" y="119"/>
                  <a:pt x="170" y="145"/>
                </a:cubicBezTo>
              </a:path>
            </a:pathLst>
          </a:custGeom>
          <a:solidFill>
            <a:schemeClr val="tx1"/>
          </a:solidFill>
          <a:ln>
            <a:noFill/>
          </a:ln>
          <a:effectLst/>
        </p:spPr>
        <p:txBody>
          <a:bodyPr wrap="none" anchor="ctr"/>
          <a:lstStyle/>
          <a:p>
            <a:endParaRPr lang="es-MX" sz="900"/>
          </a:p>
        </p:txBody>
      </p:sp>
      <p:sp>
        <p:nvSpPr>
          <p:cNvPr id="33" name="Freeform 405">
            <a:extLst>
              <a:ext uri="{FF2B5EF4-FFF2-40B4-BE49-F238E27FC236}">
                <a16:creationId xmlns:a16="http://schemas.microsoft.com/office/drawing/2014/main" id="{890BE3F8-F4BA-55DF-8E75-EF5AEC41AB0C}"/>
              </a:ext>
            </a:extLst>
          </p:cNvPr>
          <p:cNvSpPr>
            <a:spLocks noChangeArrowheads="1"/>
          </p:cNvSpPr>
          <p:nvPr/>
        </p:nvSpPr>
        <p:spPr bwMode="auto">
          <a:xfrm>
            <a:off x="2264078" y="3989300"/>
            <a:ext cx="100178" cy="95520"/>
          </a:xfrm>
          <a:custGeom>
            <a:avLst/>
            <a:gdLst>
              <a:gd name="T0" fmla="*/ 24524117 w 189"/>
              <a:gd name="T1" fmla="*/ 10068029 h 180"/>
              <a:gd name="T2" fmla="*/ 24524117 w 189"/>
              <a:gd name="T3" fmla="*/ 10068029 h 180"/>
              <a:gd name="T4" fmla="*/ 21132326 w 189"/>
              <a:gd name="T5" fmla="*/ 16736656 h 180"/>
              <a:gd name="T6" fmla="*/ 16697102 w 189"/>
              <a:gd name="T7" fmla="*/ 21182166 h 180"/>
              <a:gd name="T8" fmla="*/ 15653668 w 189"/>
              <a:gd name="T9" fmla="*/ 22228275 h 180"/>
              <a:gd name="T10" fmla="*/ 15653668 w 189"/>
              <a:gd name="T11" fmla="*/ 22228275 h 180"/>
              <a:gd name="T12" fmla="*/ 10044266 w 189"/>
              <a:gd name="T13" fmla="*/ 23404922 h 180"/>
              <a:gd name="T14" fmla="*/ 9000832 w 189"/>
              <a:gd name="T15" fmla="*/ 23404922 h 180"/>
              <a:gd name="T16" fmla="*/ 2347996 w 189"/>
              <a:gd name="T17" fmla="*/ 18959411 h 180"/>
              <a:gd name="T18" fmla="*/ 3391791 w 189"/>
              <a:gd name="T19" fmla="*/ 7845274 h 180"/>
              <a:gd name="T20" fmla="*/ 3391791 w 189"/>
              <a:gd name="T21" fmla="*/ 7845274 h 180"/>
              <a:gd name="T22" fmla="*/ 7826654 w 189"/>
              <a:gd name="T23" fmla="*/ 3399763 h 180"/>
              <a:gd name="T24" fmla="*/ 11218444 w 189"/>
              <a:gd name="T25" fmla="*/ 1046109 h 180"/>
              <a:gd name="T26" fmla="*/ 14479490 w 189"/>
              <a:gd name="T27" fmla="*/ 0 h 180"/>
              <a:gd name="T28" fmla="*/ 21132326 w 189"/>
              <a:gd name="T29" fmla="*/ 3399763 h 180"/>
              <a:gd name="T30" fmla="*/ 21132326 w 189"/>
              <a:gd name="T31" fmla="*/ 3399763 h 180"/>
              <a:gd name="T32" fmla="*/ 24524117 w 189"/>
              <a:gd name="T33" fmla="*/ 10068029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9" h="180">
                <a:moveTo>
                  <a:pt x="188" y="77"/>
                </a:moveTo>
                <a:lnTo>
                  <a:pt x="188" y="77"/>
                </a:lnTo>
                <a:cubicBezTo>
                  <a:pt x="188" y="94"/>
                  <a:pt x="179" y="111"/>
                  <a:pt x="162" y="128"/>
                </a:cubicBezTo>
                <a:cubicBezTo>
                  <a:pt x="128" y="162"/>
                  <a:pt x="128" y="162"/>
                  <a:pt x="128" y="162"/>
                </a:cubicBezTo>
                <a:cubicBezTo>
                  <a:pt x="128" y="162"/>
                  <a:pt x="128" y="170"/>
                  <a:pt x="120" y="170"/>
                </a:cubicBezTo>
                <a:cubicBezTo>
                  <a:pt x="111" y="179"/>
                  <a:pt x="94" y="179"/>
                  <a:pt x="77" y="179"/>
                </a:cubicBezTo>
                <a:lnTo>
                  <a:pt x="69" y="179"/>
                </a:lnTo>
                <a:cubicBezTo>
                  <a:pt x="43" y="179"/>
                  <a:pt x="26" y="162"/>
                  <a:pt x="18" y="145"/>
                </a:cubicBezTo>
                <a:cubicBezTo>
                  <a:pt x="0" y="119"/>
                  <a:pt x="0" y="85"/>
                  <a:pt x="26" y="60"/>
                </a:cubicBezTo>
                <a:cubicBezTo>
                  <a:pt x="60" y="26"/>
                  <a:pt x="60" y="26"/>
                  <a:pt x="60" y="26"/>
                </a:cubicBezTo>
                <a:cubicBezTo>
                  <a:pt x="69" y="17"/>
                  <a:pt x="77" y="8"/>
                  <a:pt x="86" y="8"/>
                </a:cubicBezTo>
                <a:cubicBezTo>
                  <a:pt x="94" y="0"/>
                  <a:pt x="103" y="0"/>
                  <a:pt x="111" y="0"/>
                </a:cubicBezTo>
                <a:cubicBezTo>
                  <a:pt x="128" y="0"/>
                  <a:pt x="145" y="8"/>
                  <a:pt x="162" y="26"/>
                </a:cubicBezTo>
                <a:cubicBezTo>
                  <a:pt x="179" y="42"/>
                  <a:pt x="188" y="60"/>
                  <a:pt x="188" y="77"/>
                </a:cubicBezTo>
              </a:path>
            </a:pathLst>
          </a:custGeom>
          <a:solidFill>
            <a:schemeClr val="tx1"/>
          </a:solidFill>
          <a:ln>
            <a:noFill/>
          </a:ln>
          <a:effectLst/>
        </p:spPr>
        <p:txBody>
          <a:bodyPr wrap="none" anchor="ctr"/>
          <a:lstStyle/>
          <a:p>
            <a:endParaRPr lang="es-MX" sz="900"/>
          </a:p>
        </p:txBody>
      </p:sp>
      <p:sp>
        <p:nvSpPr>
          <p:cNvPr id="34" name="Freeform 406">
            <a:extLst>
              <a:ext uri="{FF2B5EF4-FFF2-40B4-BE49-F238E27FC236}">
                <a16:creationId xmlns:a16="http://schemas.microsoft.com/office/drawing/2014/main" id="{F8783105-95B8-36A3-F044-7C33A57E42F2}"/>
              </a:ext>
            </a:extLst>
          </p:cNvPr>
          <p:cNvSpPr>
            <a:spLocks noChangeArrowheads="1"/>
          </p:cNvSpPr>
          <p:nvPr/>
        </p:nvSpPr>
        <p:spPr bwMode="auto">
          <a:xfrm>
            <a:off x="929141" y="4921193"/>
            <a:ext cx="554476" cy="440320"/>
          </a:xfrm>
          <a:custGeom>
            <a:avLst/>
            <a:gdLst>
              <a:gd name="T0" fmla="*/ 129324667 w 1048"/>
              <a:gd name="T1" fmla="*/ 19802148 h 834"/>
              <a:gd name="T2" fmla="*/ 129324667 w 1048"/>
              <a:gd name="T3" fmla="*/ 19802148 h 834"/>
              <a:gd name="T4" fmla="*/ 100600593 w 1048"/>
              <a:gd name="T5" fmla="*/ 19802148 h 834"/>
              <a:gd name="T6" fmla="*/ 88512717 w 1048"/>
              <a:gd name="T7" fmla="*/ 6600836 h 834"/>
              <a:gd name="T8" fmla="*/ 67456904 w 1048"/>
              <a:gd name="T9" fmla="*/ 0 h 834"/>
              <a:gd name="T10" fmla="*/ 47570619 w 1048"/>
              <a:gd name="T11" fmla="*/ 6600836 h 834"/>
              <a:gd name="T12" fmla="*/ 35352955 w 1048"/>
              <a:gd name="T13" fmla="*/ 19802148 h 834"/>
              <a:gd name="T14" fmla="*/ 6628882 w 1048"/>
              <a:gd name="T15" fmla="*/ 19802148 h 834"/>
              <a:gd name="T16" fmla="*/ 0 w 1048"/>
              <a:gd name="T17" fmla="*/ 26402984 h 834"/>
              <a:gd name="T18" fmla="*/ 0 w 1048"/>
              <a:gd name="T19" fmla="*/ 36239122 h 834"/>
              <a:gd name="T20" fmla="*/ 0 w 1048"/>
              <a:gd name="T21" fmla="*/ 57206166 h 834"/>
              <a:gd name="T22" fmla="*/ 0 w 1048"/>
              <a:gd name="T23" fmla="*/ 101211020 h 834"/>
              <a:gd name="T24" fmla="*/ 6628882 w 1048"/>
              <a:gd name="T25" fmla="*/ 107811496 h 834"/>
              <a:gd name="T26" fmla="*/ 129324667 w 1048"/>
              <a:gd name="T27" fmla="*/ 107811496 h 834"/>
              <a:gd name="T28" fmla="*/ 136083336 w 1048"/>
              <a:gd name="T29" fmla="*/ 101211020 h 834"/>
              <a:gd name="T30" fmla="*/ 136083336 w 1048"/>
              <a:gd name="T31" fmla="*/ 57206166 h 834"/>
              <a:gd name="T32" fmla="*/ 136083336 w 1048"/>
              <a:gd name="T33" fmla="*/ 36239122 h 834"/>
              <a:gd name="T34" fmla="*/ 136083336 w 1048"/>
              <a:gd name="T35" fmla="*/ 26402984 h 834"/>
              <a:gd name="T36" fmla="*/ 129324667 w 1048"/>
              <a:gd name="T37" fmla="*/ 19802148 h 834"/>
              <a:gd name="T38" fmla="*/ 51989874 w 1048"/>
              <a:gd name="T39" fmla="*/ 13201312 h 834"/>
              <a:gd name="T40" fmla="*/ 51989874 w 1048"/>
              <a:gd name="T41" fmla="*/ 13201312 h 834"/>
              <a:gd name="T42" fmla="*/ 67456904 w 1048"/>
              <a:gd name="T43" fmla="*/ 8801115 h 834"/>
              <a:gd name="T44" fmla="*/ 84093462 w 1048"/>
              <a:gd name="T45" fmla="*/ 13201312 h 834"/>
              <a:gd name="T46" fmla="*/ 89552456 w 1048"/>
              <a:gd name="T47" fmla="*/ 19802148 h 834"/>
              <a:gd name="T48" fmla="*/ 67456904 w 1048"/>
              <a:gd name="T49" fmla="*/ 19802148 h 834"/>
              <a:gd name="T50" fmla="*/ 46401092 w 1048"/>
              <a:gd name="T51" fmla="*/ 19802148 h 834"/>
              <a:gd name="T52" fmla="*/ 51989874 w 1048"/>
              <a:gd name="T53" fmla="*/ 13201312 h 834"/>
              <a:gd name="T54" fmla="*/ 8838149 w 1048"/>
              <a:gd name="T55" fmla="*/ 28602903 h 834"/>
              <a:gd name="T56" fmla="*/ 8838149 w 1048"/>
              <a:gd name="T57" fmla="*/ 28602903 h 834"/>
              <a:gd name="T58" fmla="*/ 32103588 w 1048"/>
              <a:gd name="T59" fmla="*/ 28602903 h 834"/>
              <a:gd name="T60" fmla="*/ 32103588 w 1048"/>
              <a:gd name="T61" fmla="*/ 28602903 h 834"/>
              <a:gd name="T62" fmla="*/ 103979747 w 1048"/>
              <a:gd name="T63" fmla="*/ 28602903 h 834"/>
              <a:gd name="T64" fmla="*/ 103979747 w 1048"/>
              <a:gd name="T65" fmla="*/ 28602903 h 834"/>
              <a:gd name="T66" fmla="*/ 127115400 w 1048"/>
              <a:gd name="T67" fmla="*/ 28602903 h 834"/>
              <a:gd name="T68" fmla="*/ 127115400 w 1048"/>
              <a:gd name="T69" fmla="*/ 36239122 h 834"/>
              <a:gd name="T70" fmla="*/ 127115400 w 1048"/>
              <a:gd name="T71" fmla="*/ 57206166 h 834"/>
              <a:gd name="T72" fmla="*/ 119446778 w 1048"/>
              <a:gd name="T73" fmla="*/ 64971538 h 834"/>
              <a:gd name="T74" fmla="*/ 16636918 w 1048"/>
              <a:gd name="T75" fmla="*/ 64971538 h 834"/>
              <a:gd name="T76" fmla="*/ 8838149 w 1048"/>
              <a:gd name="T77" fmla="*/ 57206166 h 834"/>
              <a:gd name="T78" fmla="*/ 8838149 w 1048"/>
              <a:gd name="T79" fmla="*/ 36239122 h 834"/>
              <a:gd name="T80" fmla="*/ 8838149 w 1048"/>
              <a:gd name="T81" fmla="*/ 28602903 h 834"/>
              <a:gd name="T82" fmla="*/ 8838149 w 1048"/>
              <a:gd name="T83" fmla="*/ 99010741 h 834"/>
              <a:gd name="T84" fmla="*/ 8838149 w 1048"/>
              <a:gd name="T85" fmla="*/ 99010741 h 834"/>
              <a:gd name="T86" fmla="*/ 8838149 w 1048"/>
              <a:gd name="T87" fmla="*/ 71572374 h 834"/>
              <a:gd name="T88" fmla="*/ 16636918 w 1048"/>
              <a:gd name="T89" fmla="*/ 73772653 h 834"/>
              <a:gd name="T90" fmla="*/ 119446778 w 1048"/>
              <a:gd name="T91" fmla="*/ 73772653 h 834"/>
              <a:gd name="T92" fmla="*/ 127115400 w 1048"/>
              <a:gd name="T93" fmla="*/ 71572374 h 834"/>
              <a:gd name="T94" fmla="*/ 127115400 w 1048"/>
              <a:gd name="T95" fmla="*/ 99010741 h 834"/>
              <a:gd name="T96" fmla="*/ 8838149 w 1048"/>
              <a:gd name="T97" fmla="*/ 99010741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48" h="834">
                <a:moveTo>
                  <a:pt x="995" y="153"/>
                </a:moveTo>
                <a:lnTo>
                  <a:pt x="995" y="153"/>
                </a:lnTo>
                <a:cubicBezTo>
                  <a:pt x="774" y="153"/>
                  <a:pt x="774" y="153"/>
                  <a:pt x="774" y="153"/>
                </a:cubicBezTo>
                <a:cubicBezTo>
                  <a:pt x="749" y="110"/>
                  <a:pt x="723" y="76"/>
                  <a:pt x="681" y="51"/>
                </a:cubicBezTo>
                <a:cubicBezTo>
                  <a:pt x="638" y="17"/>
                  <a:pt x="579" y="0"/>
                  <a:pt x="519" y="0"/>
                </a:cubicBezTo>
                <a:cubicBezTo>
                  <a:pt x="468" y="0"/>
                  <a:pt x="408" y="17"/>
                  <a:pt x="366" y="51"/>
                </a:cubicBezTo>
                <a:cubicBezTo>
                  <a:pt x="323" y="76"/>
                  <a:pt x="298" y="110"/>
                  <a:pt x="272" y="153"/>
                </a:cubicBezTo>
                <a:cubicBezTo>
                  <a:pt x="51" y="153"/>
                  <a:pt x="51" y="153"/>
                  <a:pt x="51" y="153"/>
                </a:cubicBezTo>
                <a:cubicBezTo>
                  <a:pt x="26" y="153"/>
                  <a:pt x="0" y="178"/>
                  <a:pt x="0" y="204"/>
                </a:cubicBezTo>
                <a:cubicBezTo>
                  <a:pt x="0" y="280"/>
                  <a:pt x="0" y="280"/>
                  <a:pt x="0" y="280"/>
                </a:cubicBezTo>
                <a:cubicBezTo>
                  <a:pt x="0" y="442"/>
                  <a:pt x="0" y="442"/>
                  <a:pt x="0" y="442"/>
                </a:cubicBezTo>
                <a:cubicBezTo>
                  <a:pt x="0" y="782"/>
                  <a:pt x="0" y="782"/>
                  <a:pt x="0" y="782"/>
                </a:cubicBezTo>
                <a:cubicBezTo>
                  <a:pt x="0" y="808"/>
                  <a:pt x="26" y="833"/>
                  <a:pt x="51" y="833"/>
                </a:cubicBezTo>
                <a:cubicBezTo>
                  <a:pt x="995" y="833"/>
                  <a:pt x="995" y="833"/>
                  <a:pt x="995" y="833"/>
                </a:cubicBezTo>
                <a:cubicBezTo>
                  <a:pt x="1021" y="833"/>
                  <a:pt x="1047" y="808"/>
                  <a:pt x="1047" y="782"/>
                </a:cubicBezTo>
                <a:cubicBezTo>
                  <a:pt x="1047" y="442"/>
                  <a:pt x="1047" y="442"/>
                  <a:pt x="1047" y="442"/>
                </a:cubicBezTo>
                <a:cubicBezTo>
                  <a:pt x="1047" y="280"/>
                  <a:pt x="1047" y="280"/>
                  <a:pt x="1047" y="280"/>
                </a:cubicBezTo>
                <a:cubicBezTo>
                  <a:pt x="1047" y="204"/>
                  <a:pt x="1047" y="204"/>
                  <a:pt x="1047" y="204"/>
                </a:cubicBezTo>
                <a:cubicBezTo>
                  <a:pt x="1047" y="170"/>
                  <a:pt x="1021" y="153"/>
                  <a:pt x="995" y="153"/>
                </a:cubicBezTo>
                <a:close/>
                <a:moveTo>
                  <a:pt x="400" y="102"/>
                </a:moveTo>
                <a:lnTo>
                  <a:pt x="400" y="102"/>
                </a:lnTo>
                <a:cubicBezTo>
                  <a:pt x="434" y="85"/>
                  <a:pt x="477" y="68"/>
                  <a:pt x="519" y="68"/>
                </a:cubicBezTo>
                <a:cubicBezTo>
                  <a:pt x="570" y="68"/>
                  <a:pt x="604" y="85"/>
                  <a:pt x="647" y="102"/>
                </a:cubicBezTo>
                <a:cubicBezTo>
                  <a:pt x="664" y="119"/>
                  <a:pt x="681" y="136"/>
                  <a:pt x="689" y="153"/>
                </a:cubicBezTo>
                <a:cubicBezTo>
                  <a:pt x="519" y="153"/>
                  <a:pt x="519" y="153"/>
                  <a:pt x="519" y="153"/>
                </a:cubicBezTo>
                <a:cubicBezTo>
                  <a:pt x="357" y="153"/>
                  <a:pt x="357" y="153"/>
                  <a:pt x="357" y="153"/>
                </a:cubicBezTo>
                <a:cubicBezTo>
                  <a:pt x="366" y="136"/>
                  <a:pt x="383" y="119"/>
                  <a:pt x="400" y="102"/>
                </a:cubicBezTo>
                <a:close/>
                <a:moveTo>
                  <a:pt x="68" y="221"/>
                </a:moveTo>
                <a:lnTo>
                  <a:pt x="68" y="221"/>
                </a:lnTo>
                <a:cubicBezTo>
                  <a:pt x="247" y="221"/>
                  <a:pt x="247" y="221"/>
                  <a:pt x="247" y="221"/>
                </a:cubicBezTo>
                <a:cubicBezTo>
                  <a:pt x="800" y="221"/>
                  <a:pt x="800" y="221"/>
                  <a:pt x="800" y="221"/>
                </a:cubicBezTo>
                <a:cubicBezTo>
                  <a:pt x="978" y="221"/>
                  <a:pt x="978" y="221"/>
                  <a:pt x="978" y="221"/>
                </a:cubicBezTo>
                <a:cubicBezTo>
                  <a:pt x="978" y="280"/>
                  <a:pt x="978" y="280"/>
                  <a:pt x="978" y="280"/>
                </a:cubicBezTo>
                <a:cubicBezTo>
                  <a:pt x="978" y="442"/>
                  <a:pt x="978" y="442"/>
                  <a:pt x="978" y="442"/>
                </a:cubicBezTo>
                <a:cubicBezTo>
                  <a:pt x="978" y="476"/>
                  <a:pt x="953" y="502"/>
                  <a:pt x="919" y="502"/>
                </a:cubicBezTo>
                <a:cubicBezTo>
                  <a:pt x="128" y="502"/>
                  <a:pt x="128" y="502"/>
                  <a:pt x="128" y="502"/>
                </a:cubicBezTo>
                <a:cubicBezTo>
                  <a:pt x="94" y="502"/>
                  <a:pt x="68" y="476"/>
                  <a:pt x="68" y="442"/>
                </a:cubicBezTo>
                <a:cubicBezTo>
                  <a:pt x="68" y="280"/>
                  <a:pt x="68" y="280"/>
                  <a:pt x="68" y="280"/>
                </a:cubicBezTo>
                <a:lnTo>
                  <a:pt x="68" y="221"/>
                </a:lnTo>
                <a:close/>
                <a:moveTo>
                  <a:pt x="68" y="765"/>
                </a:moveTo>
                <a:lnTo>
                  <a:pt x="68" y="765"/>
                </a:lnTo>
                <a:cubicBezTo>
                  <a:pt x="68" y="553"/>
                  <a:pt x="68" y="553"/>
                  <a:pt x="68" y="553"/>
                </a:cubicBezTo>
                <a:cubicBezTo>
                  <a:pt x="85" y="561"/>
                  <a:pt x="111" y="570"/>
                  <a:pt x="128" y="570"/>
                </a:cubicBezTo>
                <a:cubicBezTo>
                  <a:pt x="919" y="570"/>
                  <a:pt x="919" y="570"/>
                  <a:pt x="919" y="570"/>
                </a:cubicBezTo>
                <a:cubicBezTo>
                  <a:pt x="936" y="570"/>
                  <a:pt x="961" y="561"/>
                  <a:pt x="978" y="553"/>
                </a:cubicBezTo>
                <a:cubicBezTo>
                  <a:pt x="978" y="765"/>
                  <a:pt x="978" y="765"/>
                  <a:pt x="978" y="765"/>
                </a:cubicBezTo>
                <a:lnTo>
                  <a:pt x="68" y="765"/>
                </a:lnTo>
                <a:close/>
              </a:path>
            </a:pathLst>
          </a:custGeom>
          <a:solidFill>
            <a:schemeClr val="tx1"/>
          </a:solidFill>
          <a:ln>
            <a:noFill/>
          </a:ln>
          <a:effectLst/>
        </p:spPr>
        <p:txBody>
          <a:bodyPr wrap="none" anchor="ctr"/>
          <a:lstStyle/>
          <a:p>
            <a:endParaRPr lang="es-MX" sz="900"/>
          </a:p>
        </p:txBody>
      </p:sp>
      <p:sp>
        <p:nvSpPr>
          <p:cNvPr id="35" name="CuadroTexto 395">
            <a:extLst>
              <a:ext uri="{FF2B5EF4-FFF2-40B4-BE49-F238E27FC236}">
                <a16:creationId xmlns:a16="http://schemas.microsoft.com/office/drawing/2014/main" id="{8366E467-79C7-F155-D742-823120D5DBC7}"/>
              </a:ext>
            </a:extLst>
          </p:cNvPr>
          <p:cNvSpPr txBox="1"/>
          <p:nvPr/>
        </p:nvSpPr>
        <p:spPr>
          <a:xfrm>
            <a:off x="4262728" y="876867"/>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1</a:t>
            </a:r>
          </a:p>
        </p:txBody>
      </p:sp>
      <p:sp>
        <p:nvSpPr>
          <p:cNvPr id="36" name="CuadroTexto 395">
            <a:extLst>
              <a:ext uri="{FF2B5EF4-FFF2-40B4-BE49-F238E27FC236}">
                <a16:creationId xmlns:a16="http://schemas.microsoft.com/office/drawing/2014/main" id="{A6C3F567-D601-E9E5-7F3C-58B75BEB5D7D}"/>
              </a:ext>
            </a:extLst>
          </p:cNvPr>
          <p:cNvSpPr txBox="1"/>
          <p:nvPr/>
        </p:nvSpPr>
        <p:spPr>
          <a:xfrm>
            <a:off x="4261474" y="1693060"/>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2</a:t>
            </a:r>
          </a:p>
        </p:txBody>
      </p:sp>
      <p:sp>
        <p:nvSpPr>
          <p:cNvPr id="37" name="CuadroTexto 395">
            <a:extLst>
              <a:ext uri="{FF2B5EF4-FFF2-40B4-BE49-F238E27FC236}">
                <a16:creationId xmlns:a16="http://schemas.microsoft.com/office/drawing/2014/main" id="{E5C46E95-C91D-DC15-74F2-3A53899DF5AB}"/>
              </a:ext>
            </a:extLst>
          </p:cNvPr>
          <p:cNvSpPr txBox="1"/>
          <p:nvPr/>
        </p:nvSpPr>
        <p:spPr>
          <a:xfrm>
            <a:off x="4261800" y="2501628"/>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3</a:t>
            </a:r>
          </a:p>
        </p:txBody>
      </p:sp>
      <p:sp>
        <p:nvSpPr>
          <p:cNvPr id="38" name="CuadroTexto 395">
            <a:extLst>
              <a:ext uri="{FF2B5EF4-FFF2-40B4-BE49-F238E27FC236}">
                <a16:creationId xmlns:a16="http://schemas.microsoft.com/office/drawing/2014/main" id="{CBBC097C-F3DE-697A-230E-2B37895E8F62}"/>
              </a:ext>
            </a:extLst>
          </p:cNvPr>
          <p:cNvSpPr txBox="1"/>
          <p:nvPr/>
        </p:nvSpPr>
        <p:spPr>
          <a:xfrm>
            <a:off x="4247714" y="3314591"/>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4</a:t>
            </a:r>
          </a:p>
        </p:txBody>
      </p:sp>
      <p:sp>
        <p:nvSpPr>
          <p:cNvPr id="39" name="CuadroTexto 395">
            <a:extLst>
              <a:ext uri="{FF2B5EF4-FFF2-40B4-BE49-F238E27FC236}">
                <a16:creationId xmlns:a16="http://schemas.microsoft.com/office/drawing/2014/main" id="{51CA28CA-0F2B-30C2-5746-B2DB4D258D20}"/>
              </a:ext>
            </a:extLst>
          </p:cNvPr>
          <p:cNvSpPr txBox="1"/>
          <p:nvPr/>
        </p:nvSpPr>
        <p:spPr>
          <a:xfrm>
            <a:off x="4260414" y="4118802"/>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5</a:t>
            </a:r>
          </a:p>
        </p:txBody>
      </p:sp>
      <p:grpSp>
        <p:nvGrpSpPr>
          <p:cNvPr id="40" name="Group 54">
            <a:extLst>
              <a:ext uri="{FF2B5EF4-FFF2-40B4-BE49-F238E27FC236}">
                <a16:creationId xmlns:a16="http://schemas.microsoft.com/office/drawing/2014/main" id="{B469E90E-C77D-2B39-1198-9CABD762150F}"/>
              </a:ext>
            </a:extLst>
          </p:cNvPr>
          <p:cNvGrpSpPr/>
          <p:nvPr/>
        </p:nvGrpSpPr>
        <p:grpSpPr>
          <a:xfrm>
            <a:off x="4766177" y="1082893"/>
            <a:ext cx="2649506" cy="369332"/>
            <a:chOff x="5517310" y="11582962"/>
            <a:chExt cx="8013898" cy="738664"/>
          </a:xfrm>
        </p:grpSpPr>
        <p:sp>
          <p:nvSpPr>
            <p:cNvPr id="41" name="CuadroTexto 395">
              <a:extLst>
                <a:ext uri="{FF2B5EF4-FFF2-40B4-BE49-F238E27FC236}">
                  <a16:creationId xmlns:a16="http://schemas.microsoft.com/office/drawing/2014/main" id="{EAEFEE27-63CD-BEB7-855C-03E94D4926B4}"/>
                </a:ext>
              </a:extLst>
            </p:cNvPr>
            <p:cNvSpPr txBox="1"/>
            <p:nvPr/>
          </p:nvSpPr>
          <p:spPr>
            <a:xfrm>
              <a:off x="5545799" y="11582962"/>
              <a:ext cx="7985409" cy="738664"/>
            </a:xfrm>
            <a:prstGeom prst="rect">
              <a:avLst/>
            </a:prstGeom>
            <a:noFill/>
          </p:spPr>
          <p:txBody>
            <a:bodyPr wrap="square" rtlCol="0">
              <a:spAutoFit/>
            </a:bodyPr>
            <a:lstStyle/>
            <a:p>
              <a:r>
                <a:rPr lang="en-US" b="1" dirty="0">
                  <a:solidFill>
                    <a:schemeClr val="tx2"/>
                  </a:solidFill>
                  <a:latin typeface="Lato" charset="0"/>
                  <a:ea typeface="Lato" charset="0"/>
                  <a:cs typeface="Lato" charset="0"/>
                </a:rPr>
                <a:t>Gestion de </a:t>
              </a:r>
              <a:r>
                <a:rPr lang="es-DO" b="1" dirty="0">
                  <a:solidFill>
                    <a:schemeClr val="tx2"/>
                  </a:solidFill>
                  <a:latin typeface="Lato" charset="0"/>
                  <a:ea typeface="Lato" charset="0"/>
                  <a:cs typeface="Lato" charset="0"/>
                </a:rPr>
                <a:t>Incidentes</a:t>
              </a:r>
            </a:p>
          </p:txBody>
        </p:sp>
        <p:sp>
          <p:nvSpPr>
            <p:cNvPr id="42" name="Rectangle 56">
              <a:extLst>
                <a:ext uri="{FF2B5EF4-FFF2-40B4-BE49-F238E27FC236}">
                  <a16:creationId xmlns:a16="http://schemas.microsoft.com/office/drawing/2014/main" id="{13F88DC0-60A8-8F11-49FF-504F0AE30801}"/>
                </a:ext>
              </a:extLst>
            </p:cNvPr>
            <p:cNvSpPr/>
            <p:nvPr/>
          </p:nvSpPr>
          <p:spPr>
            <a:xfrm>
              <a:off x="5517310" y="11715384"/>
              <a:ext cx="4961909" cy="430888"/>
            </a:xfrm>
            <a:prstGeom prst="rect">
              <a:avLst/>
            </a:prstGeom>
          </p:spPr>
          <p:txBody>
            <a:bodyPr wrap="square">
              <a:spAutoFit/>
            </a:bodyPr>
            <a:lstStyle/>
            <a:p>
              <a:endParaRPr lang="en-US" sz="8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43" name="Group 54">
            <a:extLst>
              <a:ext uri="{FF2B5EF4-FFF2-40B4-BE49-F238E27FC236}">
                <a16:creationId xmlns:a16="http://schemas.microsoft.com/office/drawing/2014/main" id="{401340D6-8578-FD11-5F85-F6018AEB8D22}"/>
              </a:ext>
            </a:extLst>
          </p:cNvPr>
          <p:cNvGrpSpPr/>
          <p:nvPr/>
        </p:nvGrpSpPr>
        <p:grpSpPr>
          <a:xfrm>
            <a:off x="4766177" y="1798459"/>
            <a:ext cx="3031344" cy="390587"/>
            <a:chOff x="5517310" y="11365098"/>
            <a:chExt cx="9168833" cy="781174"/>
          </a:xfrm>
        </p:grpSpPr>
        <p:sp>
          <p:nvSpPr>
            <p:cNvPr id="44" name="CuadroTexto 395">
              <a:extLst>
                <a:ext uri="{FF2B5EF4-FFF2-40B4-BE49-F238E27FC236}">
                  <a16:creationId xmlns:a16="http://schemas.microsoft.com/office/drawing/2014/main" id="{9E07FF5F-52CC-7A99-7FE5-7DBAFAF7C498}"/>
                </a:ext>
              </a:extLst>
            </p:cNvPr>
            <p:cNvSpPr txBox="1"/>
            <p:nvPr/>
          </p:nvSpPr>
          <p:spPr>
            <a:xfrm>
              <a:off x="5545799" y="11365098"/>
              <a:ext cx="9140344" cy="738664"/>
            </a:xfrm>
            <a:prstGeom prst="rect">
              <a:avLst/>
            </a:prstGeom>
            <a:noFill/>
          </p:spPr>
          <p:txBody>
            <a:bodyPr wrap="square" rtlCol="0">
              <a:spAutoFit/>
            </a:bodyPr>
            <a:lstStyle/>
            <a:p>
              <a:r>
                <a:rPr lang="en-US" b="1" dirty="0" err="1">
                  <a:solidFill>
                    <a:schemeClr val="tx2"/>
                  </a:solidFill>
                  <a:latin typeface="Lato" charset="0"/>
                  <a:ea typeface="Lato" charset="0"/>
                  <a:cs typeface="Lato" charset="0"/>
                </a:rPr>
                <a:t>Controles</a:t>
              </a:r>
              <a:r>
                <a:rPr lang="en-US" b="1" dirty="0">
                  <a:solidFill>
                    <a:schemeClr val="tx2"/>
                  </a:solidFill>
                  <a:latin typeface="Lato" charset="0"/>
                  <a:ea typeface="Lato" charset="0"/>
                  <a:cs typeface="Lato" charset="0"/>
                </a:rPr>
                <a:t> de </a:t>
              </a:r>
              <a:r>
                <a:rPr lang="en-US" b="1" dirty="0" err="1">
                  <a:solidFill>
                    <a:schemeClr val="tx2"/>
                  </a:solidFill>
                  <a:latin typeface="Lato" charset="0"/>
                  <a:ea typeface="Lato" charset="0"/>
                  <a:cs typeface="Lato" charset="0"/>
                </a:rPr>
                <a:t>Cambios</a:t>
              </a:r>
              <a:r>
                <a:rPr lang="en-US" sz="1400" b="1" dirty="0">
                  <a:solidFill>
                    <a:schemeClr val="tx2"/>
                  </a:solidFill>
                  <a:latin typeface="Lato" charset="0"/>
                  <a:ea typeface="Lato" charset="0"/>
                  <a:cs typeface="Lato" charset="0"/>
                </a:rPr>
                <a:t>.</a:t>
              </a:r>
            </a:p>
          </p:txBody>
        </p:sp>
        <p:sp>
          <p:nvSpPr>
            <p:cNvPr id="45" name="Rectangle 56">
              <a:extLst>
                <a:ext uri="{FF2B5EF4-FFF2-40B4-BE49-F238E27FC236}">
                  <a16:creationId xmlns:a16="http://schemas.microsoft.com/office/drawing/2014/main" id="{1C9A25F7-D6B7-0DBB-7E7D-964764EB06C7}"/>
                </a:ext>
              </a:extLst>
            </p:cNvPr>
            <p:cNvSpPr/>
            <p:nvPr/>
          </p:nvSpPr>
          <p:spPr>
            <a:xfrm>
              <a:off x="5517310" y="11715384"/>
              <a:ext cx="3676939" cy="430888"/>
            </a:xfrm>
            <a:prstGeom prst="rect">
              <a:avLst/>
            </a:prstGeom>
          </p:spPr>
          <p:txBody>
            <a:bodyPr wrap="square">
              <a:spAutoFit/>
            </a:bodyPr>
            <a:lstStyle/>
            <a:p>
              <a:endParaRPr lang="en-US" sz="8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46" name="Group 54">
            <a:extLst>
              <a:ext uri="{FF2B5EF4-FFF2-40B4-BE49-F238E27FC236}">
                <a16:creationId xmlns:a16="http://schemas.microsoft.com/office/drawing/2014/main" id="{B4C54E8E-A8C1-3ACD-2E71-26F0E9D3C22A}"/>
              </a:ext>
            </a:extLst>
          </p:cNvPr>
          <p:cNvGrpSpPr/>
          <p:nvPr/>
        </p:nvGrpSpPr>
        <p:grpSpPr>
          <a:xfrm>
            <a:off x="4766177" y="2609206"/>
            <a:ext cx="2350994" cy="390587"/>
            <a:chOff x="5517310" y="11365098"/>
            <a:chExt cx="7110996" cy="781174"/>
          </a:xfrm>
        </p:grpSpPr>
        <p:sp>
          <p:nvSpPr>
            <p:cNvPr id="47" name="CuadroTexto 395">
              <a:extLst>
                <a:ext uri="{FF2B5EF4-FFF2-40B4-BE49-F238E27FC236}">
                  <a16:creationId xmlns:a16="http://schemas.microsoft.com/office/drawing/2014/main" id="{C58A2BD4-4129-3539-5F72-F8197617D678}"/>
                </a:ext>
              </a:extLst>
            </p:cNvPr>
            <p:cNvSpPr txBox="1"/>
            <p:nvPr/>
          </p:nvSpPr>
          <p:spPr>
            <a:xfrm>
              <a:off x="5545802" y="11365098"/>
              <a:ext cx="7082504" cy="677108"/>
            </a:xfrm>
            <a:prstGeom prst="rect">
              <a:avLst/>
            </a:prstGeom>
            <a:noFill/>
          </p:spPr>
          <p:txBody>
            <a:bodyPr wrap="square" rtlCol="0">
              <a:spAutoFit/>
            </a:bodyPr>
            <a:lstStyle/>
            <a:p>
              <a:r>
                <a:rPr lang="es-DO" sz="1600" b="1" dirty="0">
                  <a:solidFill>
                    <a:schemeClr val="tx2"/>
                  </a:solidFill>
                  <a:latin typeface="Lato" charset="0"/>
                  <a:ea typeface="Lato" charset="0"/>
                  <a:cs typeface="Lato" charset="0"/>
                </a:rPr>
                <a:t>Gestión</a:t>
              </a:r>
              <a:r>
                <a:rPr lang="en-US" sz="1600" b="1" dirty="0">
                  <a:solidFill>
                    <a:schemeClr val="tx2"/>
                  </a:solidFill>
                  <a:latin typeface="Lato" charset="0"/>
                  <a:ea typeface="Lato" charset="0"/>
                  <a:cs typeface="Lato" charset="0"/>
                </a:rPr>
                <a:t> de </a:t>
              </a:r>
              <a:r>
                <a:rPr lang="es-DO" sz="1600" b="1" dirty="0">
                  <a:solidFill>
                    <a:schemeClr val="tx2"/>
                  </a:solidFill>
                  <a:latin typeface="Lato" charset="0"/>
                  <a:ea typeface="Lato" charset="0"/>
                  <a:cs typeface="Lato" charset="0"/>
                </a:rPr>
                <a:t>Identidades</a:t>
              </a:r>
              <a:r>
                <a:rPr lang="es-DO" sz="1100" b="1" dirty="0">
                  <a:solidFill>
                    <a:schemeClr val="tx2"/>
                  </a:solidFill>
                  <a:latin typeface="Lato" charset="0"/>
                  <a:ea typeface="Lato" charset="0"/>
                  <a:cs typeface="Lato" charset="0"/>
                </a:rPr>
                <a:t>.</a:t>
              </a:r>
            </a:p>
          </p:txBody>
        </p:sp>
        <p:sp>
          <p:nvSpPr>
            <p:cNvPr id="48" name="Rectangle 56">
              <a:extLst>
                <a:ext uri="{FF2B5EF4-FFF2-40B4-BE49-F238E27FC236}">
                  <a16:creationId xmlns:a16="http://schemas.microsoft.com/office/drawing/2014/main" id="{5900908E-AE93-E44F-E165-085C01188F36}"/>
                </a:ext>
              </a:extLst>
            </p:cNvPr>
            <p:cNvSpPr/>
            <p:nvPr/>
          </p:nvSpPr>
          <p:spPr>
            <a:xfrm>
              <a:off x="5517310" y="11715384"/>
              <a:ext cx="3676939" cy="430888"/>
            </a:xfrm>
            <a:prstGeom prst="rect">
              <a:avLst/>
            </a:prstGeom>
          </p:spPr>
          <p:txBody>
            <a:bodyPr wrap="square">
              <a:spAutoFit/>
            </a:bodyPr>
            <a:lstStyle/>
            <a:p>
              <a:endParaRPr lang="en-US" sz="8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49" name="Group 54">
            <a:extLst>
              <a:ext uri="{FF2B5EF4-FFF2-40B4-BE49-F238E27FC236}">
                <a16:creationId xmlns:a16="http://schemas.microsoft.com/office/drawing/2014/main" id="{EC80D2B5-D752-2CB7-52C6-647C94333B65}"/>
              </a:ext>
            </a:extLst>
          </p:cNvPr>
          <p:cNvGrpSpPr/>
          <p:nvPr/>
        </p:nvGrpSpPr>
        <p:grpSpPr>
          <a:xfrm>
            <a:off x="4766177" y="3411685"/>
            <a:ext cx="1994806" cy="584775"/>
            <a:chOff x="5517310" y="11365098"/>
            <a:chExt cx="4961909" cy="1169550"/>
          </a:xfrm>
        </p:grpSpPr>
        <p:sp>
          <p:nvSpPr>
            <p:cNvPr id="50" name="CuadroTexto 395">
              <a:extLst>
                <a:ext uri="{FF2B5EF4-FFF2-40B4-BE49-F238E27FC236}">
                  <a16:creationId xmlns:a16="http://schemas.microsoft.com/office/drawing/2014/main" id="{442307AB-9FBC-9206-690A-B1D5639EEE71}"/>
                </a:ext>
              </a:extLst>
            </p:cNvPr>
            <p:cNvSpPr txBox="1"/>
            <p:nvPr/>
          </p:nvSpPr>
          <p:spPr>
            <a:xfrm>
              <a:off x="5545802" y="11365098"/>
              <a:ext cx="4933417" cy="1169550"/>
            </a:xfrm>
            <a:prstGeom prst="rect">
              <a:avLst/>
            </a:prstGeom>
            <a:noFill/>
          </p:spPr>
          <p:txBody>
            <a:bodyPr wrap="square" rtlCol="0">
              <a:spAutoFit/>
            </a:bodyPr>
            <a:lstStyle/>
            <a:p>
              <a:r>
                <a:rPr lang="en-US" sz="1600" b="1" dirty="0">
                  <a:solidFill>
                    <a:schemeClr val="tx2"/>
                  </a:solidFill>
                  <a:latin typeface="Lato" charset="0"/>
                  <a:ea typeface="Lato" charset="0"/>
                  <a:cs typeface="Lato" charset="0"/>
                </a:rPr>
                <a:t>Gestion de </a:t>
              </a:r>
              <a:r>
                <a:rPr lang="en-US" sz="1600" b="1" dirty="0" err="1">
                  <a:solidFill>
                    <a:schemeClr val="tx2"/>
                  </a:solidFill>
                  <a:latin typeface="Lato" charset="0"/>
                  <a:ea typeface="Lato" charset="0"/>
                  <a:cs typeface="Lato" charset="0"/>
                </a:rPr>
                <a:t>Acceso</a:t>
              </a:r>
              <a:r>
                <a:rPr lang="en-US" sz="1600" b="1" dirty="0">
                  <a:solidFill>
                    <a:schemeClr val="tx2"/>
                  </a:solidFill>
                  <a:latin typeface="Lato" charset="0"/>
                  <a:ea typeface="Lato" charset="0"/>
                  <a:cs typeface="Lato" charset="0"/>
                </a:rPr>
                <a:t>.</a:t>
              </a:r>
            </a:p>
          </p:txBody>
        </p:sp>
        <p:sp>
          <p:nvSpPr>
            <p:cNvPr id="51" name="Rectangle 56">
              <a:extLst>
                <a:ext uri="{FF2B5EF4-FFF2-40B4-BE49-F238E27FC236}">
                  <a16:creationId xmlns:a16="http://schemas.microsoft.com/office/drawing/2014/main" id="{7A907572-8D0A-2B0F-9BFB-84460552F038}"/>
                </a:ext>
              </a:extLst>
            </p:cNvPr>
            <p:cNvSpPr/>
            <p:nvPr/>
          </p:nvSpPr>
          <p:spPr>
            <a:xfrm>
              <a:off x="5517310" y="11715384"/>
              <a:ext cx="3676939" cy="430888"/>
            </a:xfrm>
            <a:prstGeom prst="rect">
              <a:avLst/>
            </a:prstGeom>
          </p:spPr>
          <p:txBody>
            <a:bodyPr wrap="square">
              <a:spAutoFit/>
            </a:bodyPr>
            <a:lstStyle/>
            <a:p>
              <a:endParaRPr lang="en-US" sz="8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52" name="Group 54">
            <a:extLst>
              <a:ext uri="{FF2B5EF4-FFF2-40B4-BE49-F238E27FC236}">
                <a16:creationId xmlns:a16="http://schemas.microsoft.com/office/drawing/2014/main" id="{A2530B23-C400-AB1A-60B0-2BCA53B7F4D0}"/>
              </a:ext>
            </a:extLst>
          </p:cNvPr>
          <p:cNvGrpSpPr/>
          <p:nvPr/>
        </p:nvGrpSpPr>
        <p:grpSpPr>
          <a:xfrm>
            <a:off x="4766177" y="4231864"/>
            <a:ext cx="2906551" cy="390587"/>
            <a:chOff x="5517310" y="11365098"/>
            <a:chExt cx="8791378" cy="781174"/>
          </a:xfrm>
        </p:grpSpPr>
        <p:sp>
          <p:nvSpPr>
            <p:cNvPr id="53" name="CuadroTexto 395">
              <a:extLst>
                <a:ext uri="{FF2B5EF4-FFF2-40B4-BE49-F238E27FC236}">
                  <a16:creationId xmlns:a16="http://schemas.microsoft.com/office/drawing/2014/main" id="{89B654C3-1F5E-0FA1-1A0B-2FC1C75F831A}"/>
                </a:ext>
              </a:extLst>
            </p:cNvPr>
            <p:cNvSpPr txBox="1"/>
            <p:nvPr/>
          </p:nvSpPr>
          <p:spPr>
            <a:xfrm>
              <a:off x="5545802" y="11365098"/>
              <a:ext cx="8762886" cy="677108"/>
            </a:xfrm>
            <a:prstGeom prst="rect">
              <a:avLst/>
            </a:prstGeom>
            <a:noFill/>
          </p:spPr>
          <p:txBody>
            <a:bodyPr wrap="square" rtlCol="0">
              <a:spAutoFit/>
            </a:bodyPr>
            <a:lstStyle/>
            <a:p>
              <a:r>
                <a:rPr lang="es-DO" sz="1600" b="1" dirty="0">
                  <a:solidFill>
                    <a:schemeClr val="tx2"/>
                  </a:solidFill>
                  <a:latin typeface="Lato" charset="0"/>
                  <a:ea typeface="Lato" charset="0"/>
                  <a:cs typeface="Lato" charset="0"/>
                </a:rPr>
                <a:t>Terminación de</a:t>
              </a:r>
              <a:r>
                <a:rPr lang="en-US" sz="1600" b="1" dirty="0">
                  <a:solidFill>
                    <a:schemeClr val="tx2"/>
                  </a:solidFill>
                  <a:latin typeface="Lato" charset="0"/>
                  <a:ea typeface="Lato" charset="0"/>
                  <a:cs typeface="Lato" charset="0"/>
                </a:rPr>
                <a:t> </a:t>
              </a:r>
              <a:r>
                <a:rPr lang="en-US" sz="1600" b="1" dirty="0" err="1">
                  <a:solidFill>
                    <a:schemeClr val="tx2"/>
                  </a:solidFill>
                  <a:latin typeface="Lato" charset="0"/>
                  <a:ea typeface="Lato" charset="0"/>
                  <a:cs typeface="Lato" charset="0"/>
                </a:rPr>
                <a:t>contrato</a:t>
              </a:r>
              <a:r>
                <a:rPr lang="en-US" sz="1600" b="1" dirty="0">
                  <a:solidFill>
                    <a:schemeClr val="tx2"/>
                  </a:solidFill>
                  <a:latin typeface="Lato" charset="0"/>
                  <a:ea typeface="Lato" charset="0"/>
                  <a:cs typeface="Lato" charset="0"/>
                </a:rPr>
                <a:t>.</a:t>
              </a:r>
            </a:p>
          </p:txBody>
        </p:sp>
        <p:sp>
          <p:nvSpPr>
            <p:cNvPr id="54" name="Rectangle 56">
              <a:extLst>
                <a:ext uri="{FF2B5EF4-FFF2-40B4-BE49-F238E27FC236}">
                  <a16:creationId xmlns:a16="http://schemas.microsoft.com/office/drawing/2014/main" id="{416F0736-50EB-25D0-5827-437714975254}"/>
                </a:ext>
              </a:extLst>
            </p:cNvPr>
            <p:cNvSpPr/>
            <p:nvPr/>
          </p:nvSpPr>
          <p:spPr>
            <a:xfrm>
              <a:off x="5517310" y="11715384"/>
              <a:ext cx="3676939" cy="430888"/>
            </a:xfrm>
            <a:prstGeom prst="rect">
              <a:avLst/>
            </a:prstGeom>
          </p:spPr>
          <p:txBody>
            <a:bodyPr wrap="square">
              <a:spAutoFit/>
            </a:bodyPr>
            <a:lstStyle/>
            <a:p>
              <a:endParaRPr lang="en-US" sz="8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55" name="Freeform 395">
            <a:extLst>
              <a:ext uri="{FF2B5EF4-FFF2-40B4-BE49-F238E27FC236}">
                <a16:creationId xmlns:a16="http://schemas.microsoft.com/office/drawing/2014/main" id="{1A2F6F3C-9AD9-C183-0184-3555AB08FCAB}"/>
              </a:ext>
            </a:extLst>
          </p:cNvPr>
          <p:cNvSpPr>
            <a:spLocks noChangeArrowheads="1"/>
          </p:cNvSpPr>
          <p:nvPr/>
        </p:nvSpPr>
        <p:spPr bwMode="auto">
          <a:xfrm>
            <a:off x="4075464" y="4927175"/>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55"/>
                  <a:pt x="0" y="911"/>
                </a:cubicBezTo>
                <a:cubicBezTo>
                  <a:pt x="0" y="264"/>
                  <a:pt x="0" y="264"/>
                  <a:pt x="0" y="264"/>
                </a:cubicBezTo>
                <a:cubicBezTo>
                  <a:pt x="0" y="120"/>
                  <a:pt x="119" y="0"/>
                  <a:pt x="264" y="0"/>
                </a:cubicBezTo>
                <a:cubicBezTo>
                  <a:pt x="910" y="0"/>
                  <a:pt x="910" y="0"/>
                  <a:pt x="910" y="0"/>
                </a:cubicBezTo>
                <a:cubicBezTo>
                  <a:pt x="1055" y="0"/>
                  <a:pt x="1165" y="120"/>
                  <a:pt x="1165" y="264"/>
                </a:cubicBezTo>
                <a:cubicBezTo>
                  <a:pt x="1165" y="911"/>
                  <a:pt x="1165" y="911"/>
                  <a:pt x="1165" y="911"/>
                </a:cubicBezTo>
                <a:cubicBezTo>
                  <a:pt x="1165" y="1055"/>
                  <a:pt x="1055" y="1166"/>
                  <a:pt x="910" y="1166"/>
                </a:cubicBezTo>
              </a:path>
            </a:pathLst>
          </a:custGeom>
          <a:solidFill>
            <a:srgbClr val="AD8330"/>
          </a:solidFill>
          <a:ln>
            <a:noFill/>
          </a:ln>
          <a:effectLst/>
        </p:spPr>
        <p:txBody>
          <a:bodyPr wrap="none" anchor="ctr"/>
          <a:lstStyle/>
          <a:p>
            <a:endParaRPr lang="es-MX" sz="900" dirty="0">
              <a:highlight>
                <a:srgbClr val="FFFF00"/>
              </a:highlight>
            </a:endParaRPr>
          </a:p>
        </p:txBody>
      </p:sp>
      <p:sp>
        <p:nvSpPr>
          <p:cNvPr id="56" name="CuadroTexto 395">
            <a:extLst>
              <a:ext uri="{FF2B5EF4-FFF2-40B4-BE49-F238E27FC236}">
                <a16:creationId xmlns:a16="http://schemas.microsoft.com/office/drawing/2014/main" id="{46CCD899-81E8-DA9F-4E63-FBFEF291AAE4}"/>
              </a:ext>
            </a:extLst>
          </p:cNvPr>
          <p:cNvSpPr txBox="1"/>
          <p:nvPr/>
        </p:nvSpPr>
        <p:spPr>
          <a:xfrm>
            <a:off x="4266259" y="4889037"/>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6</a:t>
            </a:r>
          </a:p>
        </p:txBody>
      </p:sp>
      <p:grpSp>
        <p:nvGrpSpPr>
          <p:cNvPr id="57" name="Group 54">
            <a:extLst>
              <a:ext uri="{FF2B5EF4-FFF2-40B4-BE49-F238E27FC236}">
                <a16:creationId xmlns:a16="http://schemas.microsoft.com/office/drawing/2014/main" id="{71C7A2FF-690C-5AA0-2932-8B3009F74ABC}"/>
              </a:ext>
            </a:extLst>
          </p:cNvPr>
          <p:cNvGrpSpPr/>
          <p:nvPr/>
        </p:nvGrpSpPr>
        <p:grpSpPr>
          <a:xfrm>
            <a:off x="4772022" y="5002099"/>
            <a:ext cx="3025499" cy="646331"/>
            <a:chOff x="5517310" y="11365098"/>
            <a:chExt cx="5989776" cy="1292662"/>
          </a:xfrm>
        </p:grpSpPr>
        <p:sp>
          <p:nvSpPr>
            <p:cNvPr id="58" name="CuadroTexto 395">
              <a:extLst>
                <a:ext uri="{FF2B5EF4-FFF2-40B4-BE49-F238E27FC236}">
                  <a16:creationId xmlns:a16="http://schemas.microsoft.com/office/drawing/2014/main" id="{9FB79273-09A7-C45A-34A6-85CAC127A3D6}"/>
                </a:ext>
              </a:extLst>
            </p:cNvPr>
            <p:cNvSpPr txBox="1"/>
            <p:nvPr/>
          </p:nvSpPr>
          <p:spPr>
            <a:xfrm>
              <a:off x="5545802" y="11365098"/>
              <a:ext cx="5961284" cy="1292662"/>
            </a:xfrm>
            <a:prstGeom prst="rect">
              <a:avLst/>
            </a:prstGeom>
            <a:noFill/>
          </p:spPr>
          <p:txBody>
            <a:bodyPr wrap="square" rtlCol="0">
              <a:spAutoFit/>
            </a:bodyPr>
            <a:lstStyle/>
            <a:p>
              <a:r>
                <a:rPr lang="es-DO" b="1" dirty="0">
                  <a:solidFill>
                    <a:schemeClr val="tx2"/>
                  </a:solidFill>
                  <a:latin typeface="Lato" charset="0"/>
                  <a:ea typeface="Lato" charset="0"/>
                  <a:cs typeface="Lato" charset="0"/>
                </a:rPr>
                <a:t>Protección</a:t>
              </a:r>
              <a:r>
                <a:rPr lang="en-US" b="1" dirty="0">
                  <a:solidFill>
                    <a:schemeClr val="tx2"/>
                  </a:solidFill>
                  <a:latin typeface="Lato" charset="0"/>
                  <a:ea typeface="Lato" charset="0"/>
                  <a:cs typeface="Lato" charset="0"/>
                </a:rPr>
                <a:t> de </a:t>
              </a:r>
              <a:r>
                <a:rPr lang="en-US" b="1" dirty="0" err="1">
                  <a:solidFill>
                    <a:schemeClr val="tx2"/>
                  </a:solidFill>
                  <a:latin typeface="Lato" charset="0"/>
                  <a:ea typeface="Lato" charset="0"/>
                  <a:cs typeface="Lato" charset="0"/>
                </a:rPr>
                <a:t>datos</a:t>
              </a:r>
              <a:r>
                <a:rPr lang="en-US" b="1" dirty="0">
                  <a:solidFill>
                    <a:schemeClr val="tx2"/>
                  </a:solidFill>
                  <a:latin typeface="Lato" charset="0"/>
                  <a:ea typeface="Lato" charset="0"/>
                  <a:cs typeface="Lato" charset="0"/>
                </a:rPr>
                <a:t>.</a:t>
              </a:r>
            </a:p>
          </p:txBody>
        </p:sp>
        <p:sp>
          <p:nvSpPr>
            <p:cNvPr id="59" name="Rectangle 56">
              <a:extLst>
                <a:ext uri="{FF2B5EF4-FFF2-40B4-BE49-F238E27FC236}">
                  <a16:creationId xmlns:a16="http://schemas.microsoft.com/office/drawing/2014/main" id="{75ADFCE1-9D54-81F5-2231-02B39EDFCD8C}"/>
                </a:ext>
              </a:extLst>
            </p:cNvPr>
            <p:cNvSpPr/>
            <p:nvPr/>
          </p:nvSpPr>
          <p:spPr>
            <a:xfrm>
              <a:off x="5517310" y="11715384"/>
              <a:ext cx="3676939" cy="523220"/>
            </a:xfrm>
            <a:prstGeom prst="rect">
              <a:avLst/>
            </a:prstGeom>
          </p:spPr>
          <p:txBody>
            <a:bodyPr wrap="square">
              <a:spAutoFit/>
            </a:bodyPr>
            <a:lstStyle/>
            <a:p>
              <a:endParaRPr lang="en-US" sz="11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60" name="Freeform 395">
            <a:extLst>
              <a:ext uri="{FF2B5EF4-FFF2-40B4-BE49-F238E27FC236}">
                <a16:creationId xmlns:a16="http://schemas.microsoft.com/office/drawing/2014/main" id="{9B6F912E-1BAC-7A32-62B2-3972D6F68E1E}"/>
              </a:ext>
            </a:extLst>
          </p:cNvPr>
          <p:cNvSpPr>
            <a:spLocks noChangeArrowheads="1"/>
          </p:cNvSpPr>
          <p:nvPr/>
        </p:nvSpPr>
        <p:spPr bwMode="auto">
          <a:xfrm>
            <a:off x="4079039" y="5719685"/>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55"/>
                  <a:pt x="0" y="911"/>
                </a:cubicBezTo>
                <a:cubicBezTo>
                  <a:pt x="0" y="264"/>
                  <a:pt x="0" y="264"/>
                  <a:pt x="0" y="264"/>
                </a:cubicBezTo>
                <a:cubicBezTo>
                  <a:pt x="0" y="120"/>
                  <a:pt x="119" y="0"/>
                  <a:pt x="264" y="0"/>
                </a:cubicBezTo>
                <a:cubicBezTo>
                  <a:pt x="910" y="0"/>
                  <a:pt x="910" y="0"/>
                  <a:pt x="910" y="0"/>
                </a:cubicBezTo>
                <a:cubicBezTo>
                  <a:pt x="1055" y="0"/>
                  <a:pt x="1165" y="120"/>
                  <a:pt x="1165" y="264"/>
                </a:cubicBezTo>
                <a:cubicBezTo>
                  <a:pt x="1165" y="911"/>
                  <a:pt x="1165" y="911"/>
                  <a:pt x="1165" y="911"/>
                </a:cubicBezTo>
                <a:cubicBezTo>
                  <a:pt x="1165" y="1055"/>
                  <a:pt x="1055" y="1166"/>
                  <a:pt x="910" y="1166"/>
                </a:cubicBezTo>
              </a:path>
            </a:pathLst>
          </a:custGeom>
          <a:solidFill>
            <a:srgbClr val="00B050"/>
          </a:solidFill>
          <a:ln>
            <a:noFill/>
          </a:ln>
          <a:effectLst/>
        </p:spPr>
        <p:txBody>
          <a:bodyPr wrap="none" anchor="ctr"/>
          <a:lstStyle/>
          <a:p>
            <a:endParaRPr lang="es-MX" sz="900" dirty="0"/>
          </a:p>
        </p:txBody>
      </p:sp>
      <p:sp>
        <p:nvSpPr>
          <p:cNvPr id="61" name="CuadroTexto 395">
            <a:extLst>
              <a:ext uri="{FF2B5EF4-FFF2-40B4-BE49-F238E27FC236}">
                <a16:creationId xmlns:a16="http://schemas.microsoft.com/office/drawing/2014/main" id="{E949B208-A7B1-C2DA-7CA1-0BDD27899D1F}"/>
              </a:ext>
            </a:extLst>
          </p:cNvPr>
          <p:cNvSpPr txBox="1"/>
          <p:nvPr/>
        </p:nvSpPr>
        <p:spPr>
          <a:xfrm>
            <a:off x="4269834" y="5681547"/>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7</a:t>
            </a:r>
          </a:p>
        </p:txBody>
      </p:sp>
      <p:grpSp>
        <p:nvGrpSpPr>
          <p:cNvPr id="62" name="Group 54">
            <a:extLst>
              <a:ext uri="{FF2B5EF4-FFF2-40B4-BE49-F238E27FC236}">
                <a16:creationId xmlns:a16="http://schemas.microsoft.com/office/drawing/2014/main" id="{43E7A764-AE6E-BB4B-1755-6FB889EF7445}"/>
              </a:ext>
            </a:extLst>
          </p:cNvPr>
          <p:cNvGrpSpPr/>
          <p:nvPr/>
        </p:nvGrpSpPr>
        <p:grpSpPr>
          <a:xfrm>
            <a:off x="4775597" y="5794609"/>
            <a:ext cx="3212843" cy="646331"/>
            <a:chOff x="5517310" y="11365098"/>
            <a:chExt cx="5989777" cy="1292662"/>
          </a:xfrm>
        </p:grpSpPr>
        <p:sp>
          <p:nvSpPr>
            <p:cNvPr id="63" name="CuadroTexto 395">
              <a:extLst>
                <a:ext uri="{FF2B5EF4-FFF2-40B4-BE49-F238E27FC236}">
                  <a16:creationId xmlns:a16="http://schemas.microsoft.com/office/drawing/2014/main" id="{C29B3A8B-5EE9-B984-6114-C6DFE296AF48}"/>
                </a:ext>
              </a:extLst>
            </p:cNvPr>
            <p:cNvSpPr txBox="1"/>
            <p:nvPr/>
          </p:nvSpPr>
          <p:spPr>
            <a:xfrm>
              <a:off x="5545802" y="11365098"/>
              <a:ext cx="5961285" cy="1292662"/>
            </a:xfrm>
            <a:prstGeom prst="rect">
              <a:avLst/>
            </a:prstGeom>
            <a:noFill/>
          </p:spPr>
          <p:txBody>
            <a:bodyPr wrap="square" rtlCol="0">
              <a:spAutoFit/>
            </a:bodyPr>
            <a:lstStyle/>
            <a:p>
              <a:r>
                <a:rPr lang="en-US" b="1" dirty="0">
                  <a:solidFill>
                    <a:schemeClr val="tx2"/>
                  </a:solidFill>
                  <a:latin typeface="Lato" charset="0"/>
                  <a:ea typeface="Lato" charset="0"/>
                  <a:cs typeface="Lato" charset="0"/>
                </a:rPr>
                <a:t>Matriz de </a:t>
              </a:r>
              <a:r>
                <a:rPr lang="es-DO" b="1" dirty="0">
                  <a:solidFill>
                    <a:schemeClr val="tx2"/>
                  </a:solidFill>
                  <a:latin typeface="Lato" charset="0"/>
                  <a:ea typeface="Lato" charset="0"/>
                  <a:cs typeface="Lato" charset="0"/>
                </a:rPr>
                <a:t>Escalación</a:t>
              </a:r>
            </a:p>
          </p:txBody>
        </p:sp>
        <p:sp>
          <p:nvSpPr>
            <p:cNvPr id="64" name="Rectangle 56">
              <a:extLst>
                <a:ext uri="{FF2B5EF4-FFF2-40B4-BE49-F238E27FC236}">
                  <a16:creationId xmlns:a16="http://schemas.microsoft.com/office/drawing/2014/main" id="{24FC7818-F6CD-8A31-10E8-10B26AE28465}"/>
                </a:ext>
              </a:extLst>
            </p:cNvPr>
            <p:cNvSpPr/>
            <p:nvPr/>
          </p:nvSpPr>
          <p:spPr>
            <a:xfrm>
              <a:off x="5517310" y="11715384"/>
              <a:ext cx="3676940" cy="523220"/>
            </a:xfrm>
            <a:prstGeom prst="rect">
              <a:avLst/>
            </a:prstGeom>
          </p:spPr>
          <p:txBody>
            <a:bodyPr wrap="square">
              <a:spAutoFit/>
            </a:bodyPr>
            <a:lstStyle/>
            <a:p>
              <a:endParaRPr lang="en-US" sz="11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65" name="CuadroTexto 598">
            <a:extLst>
              <a:ext uri="{FF2B5EF4-FFF2-40B4-BE49-F238E27FC236}">
                <a16:creationId xmlns:a16="http://schemas.microsoft.com/office/drawing/2014/main" id="{59A15626-B14A-78B4-9FBE-0542DDC0978F}"/>
              </a:ext>
            </a:extLst>
          </p:cNvPr>
          <p:cNvSpPr txBox="1"/>
          <p:nvPr/>
        </p:nvSpPr>
        <p:spPr>
          <a:xfrm>
            <a:off x="7797521" y="2140569"/>
            <a:ext cx="3842804" cy="1754326"/>
          </a:xfrm>
          <a:prstGeom prst="rect">
            <a:avLst/>
          </a:prstGeom>
          <a:noFill/>
        </p:spPr>
        <p:txBody>
          <a:bodyPr wrap="square" rtlCol="0">
            <a:spAutoFit/>
          </a:bodyPr>
          <a:lstStyle/>
          <a:p>
            <a:r>
              <a:rPr lang="en-US" sz="3600" b="1" dirty="0">
                <a:solidFill>
                  <a:schemeClr val="tx2"/>
                </a:solidFill>
                <a:latin typeface="Lato Heavy" charset="0"/>
                <a:ea typeface="Lato Heavy" charset="0"/>
                <a:cs typeface="Lato Heavy" charset="0"/>
              </a:rPr>
              <a:t>Politica de seguridad </a:t>
            </a:r>
          </a:p>
          <a:p>
            <a:r>
              <a:rPr lang="en-US" sz="3600" b="1" dirty="0">
                <a:solidFill>
                  <a:schemeClr val="tx2"/>
                </a:solidFill>
                <a:latin typeface="Lato Heavy" charset="0"/>
                <a:ea typeface="Lato Heavy" charset="0"/>
                <a:cs typeface="Lato Heavy" charset="0"/>
              </a:rPr>
              <a:t>Para terceros. </a:t>
            </a:r>
          </a:p>
        </p:txBody>
      </p:sp>
      <p:pic>
        <p:nvPicPr>
          <p:cNvPr id="2" name="Picture 1">
            <a:extLst>
              <a:ext uri="{FF2B5EF4-FFF2-40B4-BE49-F238E27FC236}">
                <a16:creationId xmlns:a16="http://schemas.microsoft.com/office/drawing/2014/main" id="{319081D0-793D-15E1-95CE-2C284AB5B3FA}"/>
              </a:ext>
            </a:extLst>
          </p:cNvPr>
          <p:cNvPicPr>
            <a:picLocks noChangeAspect="1"/>
          </p:cNvPicPr>
          <p:nvPr/>
        </p:nvPicPr>
        <p:blipFill>
          <a:blip r:embed="rId3"/>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A373A172-6432-9528-44FB-EDB08123D360}"/>
              </a:ext>
            </a:extLst>
          </p:cNvPr>
          <p:cNvPicPr>
            <a:picLocks noChangeAspect="1"/>
          </p:cNvPicPr>
          <p:nvPr/>
        </p:nvPicPr>
        <p:blipFill>
          <a:blip r:embed="rId4"/>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2405891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C9E01F5-8C4C-4352-10F8-2F6E0D64A605}"/>
              </a:ext>
            </a:extLst>
          </p:cNvPr>
          <p:cNvSpPr txBox="1"/>
          <p:nvPr/>
        </p:nvSpPr>
        <p:spPr bwMode="auto">
          <a:xfrm>
            <a:off x="288889" y="1045635"/>
            <a:ext cx="6104374" cy="3200876"/>
          </a:xfrm>
          <a:prstGeom prst="rect">
            <a:avLst/>
          </a:prstGeom>
          <a:noFill/>
          <a:ln w="9525">
            <a:noFill/>
            <a:miter lim="800000"/>
            <a:headEnd/>
            <a:tailEnd/>
          </a:ln>
        </p:spPr>
        <p:txBody>
          <a:bodyPr wrap="square">
            <a:spAutoFit/>
          </a:bodyPr>
          <a:lstStyle/>
          <a:p>
            <a:r>
              <a:rPr lang="es-DO" sz="2800" b="1" i="0" dirty="0">
                <a:effectLst/>
                <a:latin typeface="Söhne"/>
              </a:rPr>
              <a:t>Pasos para una adecuada gestión de riesgos de Terceros.</a:t>
            </a:r>
          </a:p>
          <a:p>
            <a:endParaRPr lang="es-DO" sz="2800" b="1" dirty="0">
              <a:latin typeface="Söhne"/>
            </a:endParaRPr>
          </a:p>
          <a:p>
            <a:r>
              <a:rPr lang="es-DO" sz="4000" b="1" dirty="0">
                <a:solidFill>
                  <a:srgbClr val="866F2B"/>
                </a:solidFill>
                <a:latin typeface="Calibri" panose="020F0502020204030204"/>
                <a:cs typeface="Arial" panose="020B0604020202020204" pitchFamily="34" charset="0"/>
              </a:rPr>
              <a:t>Identificación de terceros:</a:t>
            </a:r>
          </a:p>
          <a:p>
            <a:endParaRPr lang="es-DO" dirty="0"/>
          </a:p>
          <a:p>
            <a:r>
              <a:rPr lang="es-DO" sz="2000" dirty="0"/>
              <a:t>En esta fase se debe realizar una matriz donde se incluyan todos los terceros que tienen una relación comercial con la Organización.</a:t>
            </a:r>
            <a:endParaRPr lang="es-DO" dirty="0"/>
          </a:p>
        </p:txBody>
      </p:sp>
      <p:pic>
        <p:nvPicPr>
          <p:cNvPr id="2" name="Picture 1">
            <a:extLst>
              <a:ext uri="{FF2B5EF4-FFF2-40B4-BE49-F238E27FC236}">
                <a16:creationId xmlns:a16="http://schemas.microsoft.com/office/drawing/2014/main" id="{7124FD63-482F-C03F-9C6D-8DE9B5F3D10E}"/>
              </a:ext>
            </a:extLst>
          </p:cNvPr>
          <p:cNvPicPr>
            <a:picLocks noChangeAspect="1"/>
          </p:cNvPicPr>
          <p:nvPr/>
        </p:nvPicPr>
        <p:blipFill rotWithShape="1">
          <a:blip r:embed="rId3"/>
          <a:srcRect l="14341" r="16048"/>
          <a:stretch/>
        </p:blipFill>
        <p:spPr>
          <a:xfrm>
            <a:off x="7380955" y="1818751"/>
            <a:ext cx="4660751" cy="4305197"/>
          </a:xfrm>
          <a:prstGeom prst="rect">
            <a:avLst/>
          </a:prstGeom>
        </p:spPr>
      </p:pic>
      <p:sp>
        <p:nvSpPr>
          <p:cNvPr id="3" name="Freeform 219">
            <a:extLst>
              <a:ext uri="{FF2B5EF4-FFF2-40B4-BE49-F238E27FC236}">
                <a16:creationId xmlns:a16="http://schemas.microsoft.com/office/drawing/2014/main" id="{D67F4073-74D3-6A59-72FD-15DD81BD7E19}"/>
              </a:ext>
            </a:extLst>
          </p:cNvPr>
          <p:cNvSpPr>
            <a:spLocks noChangeArrowheads="1"/>
          </p:cNvSpPr>
          <p:nvPr/>
        </p:nvSpPr>
        <p:spPr bwMode="auto">
          <a:xfrm>
            <a:off x="6049139" y="2391055"/>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47"/>
                  <a:pt x="0" y="911"/>
                </a:cubicBezTo>
                <a:cubicBezTo>
                  <a:pt x="0" y="264"/>
                  <a:pt x="0" y="264"/>
                  <a:pt x="0" y="264"/>
                </a:cubicBezTo>
                <a:cubicBezTo>
                  <a:pt x="0" y="119"/>
                  <a:pt x="119" y="0"/>
                  <a:pt x="264" y="0"/>
                </a:cubicBezTo>
                <a:cubicBezTo>
                  <a:pt x="910" y="0"/>
                  <a:pt x="910" y="0"/>
                  <a:pt x="910" y="0"/>
                </a:cubicBezTo>
                <a:cubicBezTo>
                  <a:pt x="1055" y="0"/>
                  <a:pt x="1165" y="119"/>
                  <a:pt x="1165" y="264"/>
                </a:cubicBezTo>
                <a:cubicBezTo>
                  <a:pt x="1165" y="911"/>
                  <a:pt x="1165" y="911"/>
                  <a:pt x="1165" y="911"/>
                </a:cubicBezTo>
                <a:cubicBezTo>
                  <a:pt x="1165" y="1047"/>
                  <a:pt x="1055" y="1166"/>
                  <a:pt x="910" y="1166"/>
                </a:cubicBezTo>
              </a:path>
            </a:pathLst>
          </a:custGeom>
          <a:solidFill>
            <a:schemeClr val="accent1"/>
          </a:solidFill>
          <a:ln>
            <a:noFill/>
          </a:ln>
          <a:effectLst/>
        </p:spPr>
        <p:txBody>
          <a:bodyPr wrap="none" anchor="ctr"/>
          <a:lstStyle/>
          <a:p>
            <a:endParaRPr lang="es-MX" sz="900"/>
          </a:p>
        </p:txBody>
      </p:sp>
      <p:sp>
        <p:nvSpPr>
          <p:cNvPr id="4" name="CuadroTexto 395">
            <a:extLst>
              <a:ext uri="{FF2B5EF4-FFF2-40B4-BE49-F238E27FC236}">
                <a16:creationId xmlns:a16="http://schemas.microsoft.com/office/drawing/2014/main" id="{BC012116-EC93-8DAA-3D3F-F7694798D480}"/>
              </a:ext>
            </a:extLst>
          </p:cNvPr>
          <p:cNvSpPr txBox="1"/>
          <p:nvPr/>
        </p:nvSpPr>
        <p:spPr>
          <a:xfrm>
            <a:off x="6242248" y="2353969"/>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1</a:t>
            </a:r>
          </a:p>
        </p:txBody>
      </p:sp>
      <p:pic>
        <p:nvPicPr>
          <p:cNvPr id="5" name="Picture 4">
            <a:extLst>
              <a:ext uri="{FF2B5EF4-FFF2-40B4-BE49-F238E27FC236}">
                <a16:creationId xmlns:a16="http://schemas.microsoft.com/office/drawing/2014/main" id="{F8ED2895-D01A-0DC5-C511-7DBBA6F0CD59}"/>
              </a:ext>
            </a:extLst>
          </p:cNvPr>
          <p:cNvPicPr>
            <a:picLocks noChangeAspect="1"/>
          </p:cNvPicPr>
          <p:nvPr/>
        </p:nvPicPr>
        <p:blipFill>
          <a:blip r:embed="rId4"/>
          <a:stretch>
            <a:fillRect/>
          </a:stretch>
        </p:blipFill>
        <p:spPr>
          <a:xfrm>
            <a:off x="1" y="0"/>
            <a:ext cx="4393580" cy="677733"/>
          </a:xfrm>
          <a:prstGeom prst="rect">
            <a:avLst/>
          </a:prstGeom>
        </p:spPr>
      </p:pic>
      <p:pic>
        <p:nvPicPr>
          <p:cNvPr id="6" name="Picture 5">
            <a:extLst>
              <a:ext uri="{FF2B5EF4-FFF2-40B4-BE49-F238E27FC236}">
                <a16:creationId xmlns:a16="http://schemas.microsoft.com/office/drawing/2014/main" id="{E1158A76-AB0D-1559-BE7B-9AFC4F8D61A5}"/>
              </a:ext>
            </a:extLst>
          </p:cNvPr>
          <p:cNvPicPr>
            <a:picLocks noChangeAspect="1"/>
          </p:cNvPicPr>
          <p:nvPr/>
        </p:nvPicPr>
        <p:blipFill>
          <a:blip r:embed="rId5"/>
          <a:stretch>
            <a:fillRect/>
          </a:stretch>
        </p:blipFill>
        <p:spPr>
          <a:xfrm>
            <a:off x="10197034" y="5660571"/>
            <a:ext cx="1445208" cy="986971"/>
          </a:xfrm>
          <a:prstGeom prst="rect">
            <a:avLst/>
          </a:prstGeom>
        </p:spPr>
      </p:pic>
    </p:spTree>
    <p:extLst>
      <p:ext uri="{BB962C8B-B14F-4D97-AF65-F5344CB8AC3E}">
        <p14:creationId xmlns:p14="http://schemas.microsoft.com/office/powerpoint/2010/main" val="990353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C9E01F5-8C4C-4352-10F8-2F6E0D64A605}"/>
              </a:ext>
            </a:extLst>
          </p:cNvPr>
          <p:cNvSpPr txBox="1"/>
          <p:nvPr/>
        </p:nvSpPr>
        <p:spPr bwMode="auto">
          <a:xfrm>
            <a:off x="288889" y="1045635"/>
            <a:ext cx="6104374" cy="3816429"/>
          </a:xfrm>
          <a:prstGeom prst="rect">
            <a:avLst/>
          </a:prstGeom>
          <a:noFill/>
          <a:ln w="9525">
            <a:noFill/>
            <a:miter lim="800000"/>
            <a:headEnd/>
            <a:tailEnd/>
          </a:ln>
        </p:spPr>
        <p:txBody>
          <a:bodyPr wrap="square">
            <a:spAutoFit/>
          </a:bodyPr>
          <a:lstStyle/>
          <a:p>
            <a:r>
              <a:rPr lang="es-DO" sz="2800" b="1" i="0" dirty="0">
                <a:effectLst/>
                <a:latin typeface="Söhne"/>
              </a:rPr>
              <a:t>Pasos para una adecuada gestión de riesgos de Terceros.</a:t>
            </a:r>
          </a:p>
          <a:p>
            <a:endParaRPr lang="es-DO" sz="2800" b="1" dirty="0">
              <a:latin typeface="Söhne"/>
            </a:endParaRPr>
          </a:p>
          <a:p>
            <a:r>
              <a:rPr lang="es-DO" sz="4000" b="1" dirty="0">
                <a:solidFill>
                  <a:srgbClr val="866F2B"/>
                </a:solidFill>
                <a:latin typeface="Calibri" panose="020F0502020204030204"/>
                <a:cs typeface="Arial" panose="020B0604020202020204" pitchFamily="34" charset="0"/>
              </a:rPr>
              <a:t>Categorización de terceros:</a:t>
            </a:r>
          </a:p>
          <a:p>
            <a:endParaRPr lang="es-DO" dirty="0"/>
          </a:p>
          <a:p>
            <a:r>
              <a:rPr lang="es-DO" sz="2000" dirty="0"/>
              <a:t>Clasifica a los terceros en función de su importancia estratégica y del riesgo asociado con su relación con la organización. Algunos terceros pueden tener un impacto significativo en la operación y la reputación, mientras que otros pueden ser menos críticos.</a:t>
            </a:r>
            <a:endParaRPr lang="es-DO" dirty="0"/>
          </a:p>
        </p:txBody>
      </p:sp>
      <p:sp>
        <p:nvSpPr>
          <p:cNvPr id="3" name="Freeform 264">
            <a:extLst>
              <a:ext uri="{FF2B5EF4-FFF2-40B4-BE49-F238E27FC236}">
                <a16:creationId xmlns:a16="http://schemas.microsoft.com/office/drawing/2014/main" id="{31C3267C-D04E-EB55-1E8C-7835B6812E91}"/>
              </a:ext>
            </a:extLst>
          </p:cNvPr>
          <p:cNvSpPr>
            <a:spLocks noChangeArrowheads="1"/>
          </p:cNvSpPr>
          <p:nvPr/>
        </p:nvSpPr>
        <p:spPr bwMode="auto">
          <a:xfrm>
            <a:off x="6380739" y="2400269"/>
            <a:ext cx="615049" cy="615049"/>
          </a:xfrm>
          <a:custGeom>
            <a:avLst/>
            <a:gdLst>
              <a:gd name="T0" fmla="*/ 117565458 w 1166"/>
              <a:gd name="T1" fmla="*/ 150509737 h 1166"/>
              <a:gd name="T2" fmla="*/ 117565458 w 1166"/>
              <a:gd name="T3" fmla="*/ 150509737 h 1166"/>
              <a:gd name="T4" fmla="*/ 34107048 w 1166"/>
              <a:gd name="T5" fmla="*/ 150509737 h 1166"/>
              <a:gd name="T6" fmla="*/ 0 w 1166"/>
              <a:gd name="T7" fmla="*/ 116531725 h 1166"/>
              <a:gd name="T8" fmla="*/ 0 w 1166"/>
              <a:gd name="T9" fmla="*/ 32944279 h 1166"/>
              <a:gd name="T10" fmla="*/ 34107048 w 1166"/>
              <a:gd name="T11" fmla="*/ 0 h 1166"/>
              <a:gd name="T12" fmla="*/ 117565458 w 1166"/>
              <a:gd name="T13" fmla="*/ 0 h 1166"/>
              <a:gd name="T14" fmla="*/ 150509737 w 1166"/>
              <a:gd name="T15" fmla="*/ 32944279 h 1166"/>
              <a:gd name="T16" fmla="*/ 150509737 w 1166"/>
              <a:gd name="T17" fmla="*/ 116531725 h 1166"/>
              <a:gd name="T18" fmla="*/ 117565458 w 1166"/>
              <a:gd name="T19" fmla="*/ 150509737 h 1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6">
                <a:moveTo>
                  <a:pt x="910" y="1165"/>
                </a:moveTo>
                <a:lnTo>
                  <a:pt x="910" y="1165"/>
                </a:lnTo>
                <a:cubicBezTo>
                  <a:pt x="264" y="1165"/>
                  <a:pt x="264" y="1165"/>
                  <a:pt x="264" y="1165"/>
                </a:cubicBezTo>
                <a:cubicBezTo>
                  <a:pt x="119" y="1165"/>
                  <a:pt x="0" y="1046"/>
                  <a:pt x="0" y="902"/>
                </a:cubicBezTo>
                <a:cubicBezTo>
                  <a:pt x="0" y="255"/>
                  <a:pt x="0" y="255"/>
                  <a:pt x="0" y="255"/>
                </a:cubicBezTo>
                <a:cubicBezTo>
                  <a:pt x="0" y="110"/>
                  <a:pt x="119" y="0"/>
                  <a:pt x="264" y="0"/>
                </a:cubicBezTo>
                <a:cubicBezTo>
                  <a:pt x="910" y="0"/>
                  <a:pt x="910" y="0"/>
                  <a:pt x="910" y="0"/>
                </a:cubicBezTo>
                <a:cubicBezTo>
                  <a:pt x="1055" y="0"/>
                  <a:pt x="1165" y="110"/>
                  <a:pt x="1165" y="255"/>
                </a:cubicBezTo>
                <a:cubicBezTo>
                  <a:pt x="1165" y="902"/>
                  <a:pt x="1165" y="902"/>
                  <a:pt x="1165" y="902"/>
                </a:cubicBezTo>
                <a:cubicBezTo>
                  <a:pt x="1165" y="1046"/>
                  <a:pt x="1055" y="1165"/>
                  <a:pt x="910" y="1165"/>
                </a:cubicBezTo>
              </a:path>
            </a:pathLst>
          </a:custGeom>
          <a:solidFill>
            <a:schemeClr val="accent2"/>
          </a:solidFill>
          <a:ln>
            <a:noFill/>
          </a:ln>
          <a:effectLst/>
        </p:spPr>
        <p:txBody>
          <a:bodyPr wrap="none" anchor="ctr"/>
          <a:lstStyle/>
          <a:p>
            <a:endParaRPr lang="es-MX" sz="900"/>
          </a:p>
        </p:txBody>
      </p:sp>
      <p:sp>
        <p:nvSpPr>
          <p:cNvPr id="4" name="CuadroTexto 395">
            <a:extLst>
              <a:ext uri="{FF2B5EF4-FFF2-40B4-BE49-F238E27FC236}">
                <a16:creationId xmlns:a16="http://schemas.microsoft.com/office/drawing/2014/main" id="{84391E18-F151-9E54-484D-7C599AE884C5}"/>
              </a:ext>
            </a:extLst>
          </p:cNvPr>
          <p:cNvSpPr txBox="1"/>
          <p:nvPr/>
        </p:nvSpPr>
        <p:spPr>
          <a:xfrm>
            <a:off x="6572594" y="2366298"/>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2</a:t>
            </a:r>
          </a:p>
        </p:txBody>
      </p:sp>
      <p:pic>
        <p:nvPicPr>
          <p:cNvPr id="5" name="Picture 4">
            <a:extLst>
              <a:ext uri="{FF2B5EF4-FFF2-40B4-BE49-F238E27FC236}">
                <a16:creationId xmlns:a16="http://schemas.microsoft.com/office/drawing/2014/main" id="{066A818B-094A-41B4-0416-428AEA02E96B}"/>
              </a:ext>
            </a:extLst>
          </p:cNvPr>
          <p:cNvPicPr>
            <a:picLocks noChangeAspect="1"/>
          </p:cNvPicPr>
          <p:nvPr/>
        </p:nvPicPr>
        <p:blipFill>
          <a:blip r:embed="rId3"/>
          <a:stretch>
            <a:fillRect/>
          </a:stretch>
        </p:blipFill>
        <p:spPr>
          <a:xfrm>
            <a:off x="7568909" y="1838848"/>
            <a:ext cx="3248179" cy="2423641"/>
          </a:xfrm>
          <a:prstGeom prst="rect">
            <a:avLst/>
          </a:prstGeom>
        </p:spPr>
      </p:pic>
      <p:pic>
        <p:nvPicPr>
          <p:cNvPr id="2" name="Picture 1">
            <a:extLst>
              <a:ext uri="{FF2B5EF4-FFF2-40B4-BE49-F238E27FC236}">
                <a16:creationId xmlns:a16="http://schemas.microsoft.com/office/drawing/2014/main" id="{2A1AFA2A-3A33-5D79-098B-8EB83586A737}"/>
              </a:ext>
            </a:extLst>
          </p:cNvPr>
          <p:cNvPicPr>
            <a:picLocks noChangeAspect="1"/>
          </p:cNvPicPr>
          <p:nvPr/>
        </p:nvPicPr>
        <p:blipFill>
          <a:blip r:embed="rId4"/>
          <a:stretch>
            <a:fillRect/>
          </a:stretch>
        </p:blipFill>
        <p:spPr>
          <a:xfrm>
            <a:off x="1" y="0"/>
            <a:ext cx="4393580" cy="677733"/>
          </a:xfrm>
          <a:prstGeom prst="rect">
            <a:avLst/>
          </a:prstGeom>
        </p:spPr>
      </p:pic>
      <p:pic>
        <p:nvPicPr>
          <p:cNvPr id="6" name="Picture 5">
            <a:extLst>
              <a:ext uri="{FF2B5EF4-FFF2-40B4-BE49-F238E27FC236}">
                <a16:creationId xmlns:a16="http://schemas.microsoft.com/office/drawing/2014/main" id="{0281102C-5FB4-BC6A-F7AB-26252657313D}"/>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3305398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
            <a:extLst>
              <a:ext uri="{FF2B5EF4-FFF2-40B4-BE49-F238E27FC236}">
                <a16:creationId xmlns:a16="http://schemas.microsoft.com/office/drawing/2014/main" id="{73F1284E-D0A8-479C-A2FA-1476F242DEB0}"/>
              </a:ext>
            </a:extLst>
          </p:cNvPr>
          <p:cNvSpPr txBox="1">
            <a:spLocks noChangeArrowheads="1"/>
          </p:cNvSpPr>
          <p:nvPr/>
        </p:nvSpPr>
        <p:spPr bwMode="auto">
          <a:xfrm>
            <a:off x="11017324" y="96539"/>
            <a:ext cx="1023620" cy="237490"/>
          </a:xfrm>
          <a:prstGeom prst="rect">
            <a:avLst/>
          </a:prstGeom>
          <a:solidFill>
            <a:srgbClr val="FFC000"/>
          </a:solidFill>
          <a:ln w="9525">
            <a:solidFill>
              <a:srgbClr val="000000"/>
            </a:solidFill>
            <a:miter lim="800000"/>
            <a:headEnd/>
            <a:tailEnd/>
          </a:ln>
        </p:spPr>
        <p:txBody>
          <a:bodyPr rot="0" vert="horz" wrap="square" lIns="91440" tIns="45720" rIns="91440" bIns="45720" anchor="t" anchorCtr="0">
            <a:noAutofit/>
          </a:bodyPr>
          <a:lstStyle/>
          <a:p>
            <a:pPr algn="ctr" rtl="0">
              <a:lnSpc>
                <a:spcPct val="115000"/>
              </a:lnSpc>
              <a:spcBef>
                <a:spcPts val="500"/>
              </a:spcBef>
              <a:spcAft>
                <a:spcPts val="0"/>
              </a:spcAft>
            </a:pPr>
            <a:r>
              <a:rPr lang="en-US"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TLP: ÁMBAR</a:t>
            </a:r>
            <a:endParaRPr lang="es-DO"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C9E01F5-8C4C-4352-10F8-2F6E0D64A605}"/>
              </a:ext>
            </a:extLst>
          </p:cNvPr>
          <p:cNvSpPr txBox="1"/>
          <p:nvPr/>
        </p:nvSpPr>
        <p:spPr bwMode="auto">
          <a:xfrm>
            <a:off x="150294" y="1071674"/>
            <a:ext cx="6104374" cy="3847207"/>
          </a:xfrm>
          <a:prstGeom prst="rect">
            <a:avLst/>
          </a:prstGeom>
          <a:noFill/>
          <a:ln w="9525">
            <a:noFill/>
            <a:miter lim="800000"/>
            <a:headEnd/>
            <a:tailEnd/>
          </a:ln>
        </p:spPr>
        <p:txBody>
          <a:bodyPr wrap="square">
            <a:spAutoFit/>
          </a:bodyPr>
          <a:lstStyle/>
          <a:p>
            <a:r>
              <a:rPr lang="es-DO" sz="2800" b="1" i="0" dirty="0">
                <a:effectLst/>
                <a:latin typeface="Söhne"/>
              </a:rPr>
              <a:t>Pasos para una adecuada gestión de riesgos de Terceros.</a:t>
            </a:r>
          </a:p>
          <a:p>
            <a:endParaRPr lang="es-DO" sz="2800" b="1" dirty="0">
              <a:latin typeface="Söhne"/>
            </a:endParaRPr>
          </a:p>
          <a:p>
            <a:r>
              <a:rPr lang="es-DO" sz="4000" b="1" dirty="0" err="1">
                <a:solidFill>
                  <a:srgbClr val="866F2B"/>
                </a:solidFill>
                <a:latin typeface="Calibri" panose="020F0502020204030204"/>
                <a:cs typeface="Arial" panose="020B0604020202020204" pitchFamily="34" charset="0"/>
              </a:rPr>
              <a:t>Due</a:t>
            </a:r>
            <a:r>
              <a:rPr lang="es-DO" sz="4000" b="1" dirty="0">
                <a:solidFill>
                  <a:srgbClr val="866F2B"/>
                </a:solidFill>
                <a:latin typeface="Calibri" panose="020F0502020204030204"/>
                <a:cs typeface="Arial" panose="020B0604020202020204" pitchFamily="34" charset="0"/>
              </a:rPr>
              <a:t> </a:t>
            </a:r>
            <a:r>
              <a:rPr lang="es-DO" sz="4000" b="1" dirty="0" err="1">
                <a:solidFill>
                  <a:srgbClr val="866F2B"/>
                </a:solidFill>
                <a:latin typeface="Calibri" panose="020F0502020204030204"/>
                <a:cs typeface="Arial" panose="020B0604020202020204" pitchFamily="34" charset="0"/>
              </a:rPr>
              <a:t>Diligence</a:t>
            </a:r>
            <a:r>
              <a:rPr lang="es-DO" sz="4000" b="1" dirty="0">
                <a:solidFill>
                  <a:srgbClr val="866F2B"/>
                </a:solidFill>
                <a:latin typeface="Calibri" panose="020F0502020204030204"/>
                <a:cs typeface="Arial" panose="020B0604020202020204" pitchFamily="34" charset="0"/>
              </a:rPr>
              <a:t>:</a:t>
            </a:r>
          </a:p>
          <a:p>
            <a:endParaRPr lang="es-DO" sz="2000" dirty="0"/>
          </a:p>
          <a:p>
            <a:r>
              <a:rPr lang="es-DO" sz="2000" dirty="0"/>
              <a:t>El departamento de Legal &amp; Cumplimiento realiza el proceso  debidas diligencias para obtener información detallada sobre los terceros. Lo que incluye una verificación del cumplimiento de los aspectos legales y de control de la organización.</a:t>
            </a:r>
          </a:p>
        </p:txBody>
      </p:sp>
      <p:sp>
        <p:nvSpPr>
          <p:cNvPr id="5" name="Freeform 307">
            <a:extLst>
              <a:ext uri="{FF2B5EF4-FFF2-40B4-BE49-F238E27FC236}">
                <a16:creationId xmlns:a16="http://schemas.microsoft.com/office/drawing/2014/main" id="{0C975BF2-F045-F014-6272-15E9E65EADE5}"/>
              </a:ext>
            </a:extLst>
          </p:cNvPr>
          <p:cNvSpPr>
            <a:spLocks noChangeArrowheads="1"/>
          </p:cNvSpPr>
          <p:nvPr/>
        </p:nvSpPr>
        <p:spPr bwMode="auto">
          <a:xfrm>
            <a:off x="4625117" y="2272507"/>
            <a:ext cx="615049" cy="615049"/>
          </a:xfrm>
          <a:custGeom>
            <a:avLst/>
            <a:gdLst>
              <a:gd name="T0" fmla="*/ 117565458 w 1166"/>
              <a:gd name="T1" fmla="*/ 150638570 h 1165"/>
              <a:gd name="T2" fmla="*/ 117565458 w 1166"/>
              <a:gd name="T3" fmla="*/ 150638570 h 1165"/>
              <a:gd name="T4" fmla="*/ 34107048 w 1166"/>
              <a:gd name="T5" fmla="*/ 150638570 h 1165"/>
              <a:gd name="T6" fmla="*/ 0 w 1166"/>
              <a:gd name="T7" fmla="*/ 117637952 h 1165"/>
              <a:gd name="T8" fmla="*/ 0 w 1166"/>
              <a:gd name="T9" fmla="*/ 34165464 h 1165"/>
              <a:gd name="T10" fmla="*/ 34107048 w 1166"/>
              <a:gd name="T11" fmla="*/ 0 h 1165"/>
              <a:gd name="T12" fmla="*/ 117565458 w 1166"/>
              <a:gd name="T13" fmla="*/ 0 h 1165"/>
              <a:gd name="T14" fmla="*/ 150509737 w 1166"/>
              <a:gd name="T15" fmla="*/ 34165464 h 1165"/>
              <a:gd name="T16" fmla="*/ 150509737 w 1166"/>
              <a:gd name="T17" fmla="*/ 117637952 h 1165"/>
              <a:gd name="T18" fmla="*/ 117565458 w 1166"/>
              <a:gd name="T19" fmla="*/ 150638570 h 1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5">
                <a:moveTo>
                  <a:pt x="910" y="1164"/>
                </a:moveTo>
                <a:lnTo>
                  <a:pt x="910" y="1164"/>
                </a:lnTo>
                <a:cubicBezTo>
                  <a:pt x="264" y="1164"/>
                  <a:pt x="264" y="1164"/>
                  <a:pt x="264" y="1164"/>
                </a:cubicBezTo>
                <a:cubicBezTo>
                  <a:pt x="119" y="1164"/>
                  <a:pt x="0" y="1045"/>
                  <a:pt x="0" y="909"/>
                </a:cubicBezTo>
                <a:cubicBezTo>
                  <a:pt x="0" y="264"/>
                  <a:pt x="0" y="264"/>
                  <a:pt x="0" y="264"/>
                </a:cubicBezTo>
                <a:cubicBezTo>
                  <a:pt x="0" y="119"/>
                  <a:pt x="119" y="0"/>
                  <a:pt x="264" y="0"/>
                </a:cubicBezTo>
                <a:cubicBezTo>
                  <a:pt x="910" y="0"/>
                  <a:pt x="910" y="0"/>
                  <a:pt x="910" y="0"/>
                </a:cubicBezTo>
                <a:cubicBezTo>
                  <a:pt x="1055" y="0"/>
                  <a:pt x="1165" y="119"/>
                  <a:pt x="1165" y="264"/>
                </a:cubicBezTo>
                <a:cubicBezTo>
                  <a:pt x="1165" y="909"/>
                  <a:pt x="1165" y="909"/>
                  <a:pt x="1165" y="909"/>
                </a:cubicBezTo>
                <a:cubicBezTo>
                  <a:pt x="1165" y="1045"/>
                  <a:pt x="1055" y="1164"/>
                  <a:pt x="910" y="1164"/>
                </a:cubicBezTo>
              </a:path>
            </a:pathLst>
          </a:custGeom>
          <a:solidFill>
            <a:schemeClr val="accent3"/>
          </a:solidFill>
          <a:ln>
            <a:noFill/>
          </a:ln>
          <a:effectLst/>
        </p:spPr>
        <p:txBody>
          <a:bodyPr wrap="none" anchor="ctr"/>
          <a:lstStyle/>
          <a:p>
            <a:endParaRPr lang="es-MX" sz="900"/>
          </a:p>
        </p:txBody>
      </p:sp>
      <p:sp>
        <p:nvSpPr>
          <p:cNvPr id="6" name="CuadroTexto 395">
            <a:extLst>
              <a:ext uri="{FF2B5EF4-FFF2-40B4-BE49-F238E27FC236}">
                <a16:creationId xmlns:a16="http://schemas.microsoft.com/office/drawing/2014/main" id="{14C6B000-2A40-21A6-9FB9-8548EB53469B}"/>
              </a:ext>
            </a:extLst>
          </p:cNvPr>
          <p:cNvSpPr txBox="1"/>
          <p:nvPr/>
        </p:nvSpPr>
        <p:spPr>
          <a:xfrm>
            <a:off x="4803211" y="2217599"/>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3</a:t>
            </a:r>
          </a:p>
        </p:txBody>
      </p:sp>
      <p:pic>
        <p:nvPicPr>
          <p:cNvPr id="8" name="Picture 7">
            <a:extLst>
              <a:ext uri="{FF2B5EF4-FFF2-40B4-BE49-F238E27FC236}">
                <a16:creationId xmlns:a16="http://schemas.microsoft.com/office/drawing/2014/main" id="{4E7C5056-8906-9133-26D2-F0E075831C5C}"/>
              </a:ext>
            </a:extLst>
          </p:cNvPr>
          <p:cNvPicPr>
            <a:picLocks noChangeAspect="1"/>
          </p:cNvPicPr>
          <p:nvPr/>
        </p:nvPicPr>
        <p:blipFill rotWithShape="1">
          <a:blip r:embed="rId3"/>
          <a:srcRect l="30104" r="28650"/>
          <a:stretch/>
        </p:blipFill>
        <p:spPr>
          <a:xfrm>
            <a:off x="7333516" y="1188584"/>
            <a:ext cx="4180115" cy="4219575"/>
          </a:xfrm>
          <a:prstGeom prst="rect">
            <a:avLst/>
          </a:prstGeom>
        </p:spPr>
      </p:pic>
      <p:pic>
        <p:nvPicPr>
          <p:cNvPr id="2" name="Picture 1">
            <a:extLst>
              <a:ext uri="{FF2B5EF4-FFF2-40B4-BE49-F238E27FC236}">
                <a16:creationId xmlns:a16="http://schemas.microsoft.com/office/drawing/2014/main" id="{9F0FB4D9-A853-5922-6BA7-7CF54E354E78}"/>
              </a:ext>
            </a:extLst>
          </p:cNvPr>
          <p:cNvPicPr>
            <a:picLocks noChangeAspect="1"/>
          </p:cNvPicPr>
          <p:nvPr/>
        </p:nvPicPr>
        <p:blipFill>
          <a:blip r:embed="rId4"/>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5A45A562-6E30-1039-D7AD-9269C1EFF9FC}"/>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3453035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6232B-DAD8-1D6A-BE51-D679DB03886D}"/>
            </a:ext>
          </a:extLst>
        </p:cNvPr>
        <p:cNvGrpSpPr/>
        <p:nvPr/>
      </p:nvGrpSpPr>
      <p:grpSpPr>
        <a:xfrm>
          <a:off x="0" y="0"/>
          <a:ext cx="0" cy="0"/>
          <a:chOff x="0" y="0"/>
          <a:chExt cx="0" cy="0"/>
        </a:xfrm>
      </p:grpSpPr>
      <p:sp>
        <p:nvSpPr>
          <p:cNvPr id="2" name="CuadroTexto 598">
            <a:extLst>
              <a:ext uri="{FF2B5EF4-FFF2-40B4-BE49-F238E27FC236}">
                <a16:creationId xmlns:a16="http://schemas.microsoft.com/office/drawing/2014/main" id="{02B54BDA-7DBC-0C91-9FFE-EBE847B7B755}"/>
              </a:ext>
            </a:extLst>
          </p:cNvPr>
          <p:cNvSpPr txBox="1"/>
          <p:nvPr/>
        </p:nvSpPr>
        <p:spPr>
          <a:xfrm>
            <a:off x="2168569" y="2453324"/>
            <a:ext cx="5924122" cy="1200329"/>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INCIDENTES Y LECCIONES </a:t>
            </a:r>
          </a:p>
          <a:p>
            <a:r>
              <a:rPr lang="en-US" sz="3600" b="1" dirty="0">
                <a:solidFill>
                  <a:schemeClr val="tx2"/>
                </a:solidFill>
                <a:latin typeface="Lato Heavy" charset="0"/>
                <a:ea typeface="Lato Heavy" charset="0"/>
                <a:cs typeface="Lato Heavy" charset="0"/>
              </a:rPr>
              <a:t>APRENDIDAS.</a:t>
            </a:r>
          </a:p>
        </p:txBody>
      </p:sp>
      <p:pic>
        <p:nvPicPr>
          <p:cNvPr id="5" name="Picture 4">
            <a:extLst>
              <a:ext uri="{FF2B5EF4-FFF2-40B4-BE49-F238E27FC236}">
                <a16:creationId xmlns:a16="http://schemas.microsoft.com/office/drawing/2014/main" id="{FD0C1E20-C5E8-01DD-373E-0BE16BE00A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5565" y="383349"/>
            <a:ext cx="10395335" cy="6091302"/>
          </a:xfrm>
          <a:prstGeom prst="rect">
            <a:avLst/>
          </a:prstGeom>
        </p:spPr>
      </p:pic>
      <p:pic>
        <p:nvPicPr>
          <p:cNvPr id="3" name="Picture 2">
            <a:extLst>
              <a:ext uri="{FF2B5EF4-FFF2-40B4-BE49-F238E27FC236}">
                <a16:creationId xmlns:a16="http://schemas.microsoft.com/office/drawing/2014/main" id="{498F9085-8C0A-428C-BF79-7423C7634FB6}"/>
              </a:ext>
            </a:extLst>
          </p:cNvPr>
          <p:cNvPicPr>
            <a:picLocks noChangeAspect="1"/>
          </p:cNvPicPr>
          <p:nvPr/>
        </p:nvPicPr>
        <p:blipFill>
          <a:blip r:embed="rId4"/>
          <a:stretch>
            <a:fillRect/>
          </a:stretch>
        </p:blipFill>
        <p:spPr>
          <a:xfrm>
            <a:off x="0" y="0"/>
            <a:ext cx="4584589" cy="707197"/>
          </a:xfrm>
          <a:prstGeom prst="rect">
            <a:avLst/>
          </a:prstGeom>
        </p:spPr>
      </p:pic>
    </p:spTree>
    <p:extLst>
      <p:ext uri="{BB962C8B-B14F-4D97-AF65-F5344CB8AC3E}">
        <p14:creationId xmlns:p14="http://schemas.microsoft.com/office/powerpoint/2010/main" val="3879260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C9E01F5-8C4C-4352-10F8-2F6E0D64A605}"/>
              </a:ext>
            </a:extLst>
          </p:cNvPr>
          <p:cNvSpPr txBox="1"/>
          <p:nvPr/>
        </p:nvSpPr>
        <p:spPr bwMode="auto">
          <a:xfrm>
            <a:off x="210584" y="1242496"/>
            <a:ext cx="6104374" cy="3847207"/>
          </a:xfrm>
          <a:prstGeom prst="rect">
            <a:avLst/>
          </a:prstGeom>
          <a:noFill/>
          <a:ln w="9525">
            <a:noFill/>
            <a:miter lim="800000"/>
            <a:headEnd/>
            <a:tailEnd/>
          </a:ln>
        </p:spPr>
        <p:txBody>
          <a:bodyPr wrap="square">
            <a:spAutoFit/>
          </a:bodyPr>
          <a:lstStyle/>
          <a:p>
            <a:r>
              <a:rPr lang="es-DO" sz="2800" b="1" i="0" dirty="0">
                <a:effectLst/>
                <a:latin typeface="Söhne"/>
              </a:rPr>
              <a:t>Pasos para una adecuada gestión de riesgos de Terceros.</a:t>
            </a:r>
          </a:p>
          <a:p>
            <a:endParaRPr lang="es-DO" sz="2800" b="1" dirty="0">
              <a:latin typeface="Söhne"/>
            </a:endParaRPr>
          </a:p>
          <a:p>
            <a:r>
              <a:rPr lang="es-DO" sz="4000" b="1" dirty="0">
                <a:solidFill>
                  <a:srgbClr val="866F2B"/>
                </a:solidFill>
                <a:latin typeface="Calibri" panose="020F0502020204030204"/>
                <a:cs typeface="Arial" panose="020B0604020202020204" pitchFamily="34" charset="0"/>
              </a:rPr>
              <a:t>Evaluación de Seguridad:</a:t>
            </a:r>
          </a:p>
          <a:p>
            <a:endParaRPr lang="es-DO" sz="2000" dirty="0"/>
          </a:p>
          <a:p>
            <a:r>
              <a:rPr lang="es-DO" sz="2000" dirty="0"/>
              <a:t>Este proceso implica identificar y analizar los riesgos de seguridad asociados con las relaciones con proveedores, solicitando evidencia sobre el cumplimiento de los requisitos de seguridad de la organización atendiendo el apetito de riesgo.</a:t>
            </a:r>
          </a:p>
        </p:txBody>
      </p:sp>
      <p:sp>
        <p:nvSpPr>
          <p:cNvPr id="3" name="Freeform 350">
            <a:extLst>
              <a:ext uri="{FF2B5EF4-FFF2-40B4-BE49-F238E27FC236}">
                <a16:creationId xmlns:a16="http://schemas.microsoft.com/office/drawing/2014/main" id="{AFC5A882-515D-4CDD-5F54-1E1756439F31}"/>
              </a:ext>
            </a:extLst>
          </p:cNvPr>
          <p:cNvSpPr>
            <a:spLocks noChangeArrowheads="1"/>
          </p:cNvSpPr>
          <p:nvPr/>
        </p:nvSpPr>
        <p:spPr bwMode="auto">
          <a:xfrm>
            <a:off x="6079287" y="2594887"/>
            <a:ext cx="615049" cy="617378"/>
          </a:xfrm>
          <a:custGeom>
            <a:avLst/>
            <a:gdLst>
              <a:gd name="T0" fmla="*/ 117565458 w 1166"/>
              <a:gd name="T1" fmla="*/ 151521941 h 1167"/>
              <a:gd name="T2" fmla="*/ 117565458 w 1166"/>
              <a:gd name="T3" fmla="*/ 151521941 h 1167"/>
              <a:gd name="T4" fmla="*/ 34107048 w 1166"/>
              <a:gd name="T5" fmla="*/ 151521941 h 1167"/>
              <a:gd name="T6" fmla="*/ 0 w 1166"/>
              <a:gd name="T7" fmla="*/ 117214862 h 1167"/>
              <a:gd name="T8" fmla="*/ 0 w 1166"/>
              <a:gd name="T9" fmla="*/ 33267077 h 1167"/>
              <a:gd name="T10" fmla="*/ 34107048 w 1166"/>
              <a:gd name="T11" fmla="*/ 0 h 1167"/>
              <a:gd name="T12" fmla="*/ 117565458 w 1166"/>
              <a:gd name="T13" fmla="*/ 0 h 1167"/>
              <a:gd name="T14" fmla="*/ 150509737 w 1166"/>
              <a:gd name="T15" fmla="*/ 33267077 h 1167"/>
              <a:gd name="T16" fmla="*/ 150509737 w 1166"/>
              <a:gd name="T17" fmla="*/ 117214862 h 1167"/>
              <a:gd name="T18" fmla="*/ 117565458 w 1166"/>
              <a:gd name="T19" fmla="*/ 15152194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47"/>
                  <a:pt x="0" y="902"/>
                </a:cubicBezTo>
                <a:cubicBezTo>
                  <a:pt x="0" y="256"/>
                  <a:pt x="0" y="256"/>
                  <a:pt x="0" y="256"/>
                </a:cubicBezTo>
                <a:cubicBezTo>
                  <a:pt x="0" y="111"/>
                  <a:pt x="119" y="0"/>
                  <a:pt x="264" y="0"/>
                </a:cubicBezTo>
                <a:cubicBezTo>
                  <a:pt x="910" y="0"/>
                  <a:pt x="910" y="0"/>
                  <a:pt x="910" y="0"/>
                </a:cubicBezTo>
                <a:cubicBezTo>
                  <a:pt x="1055" y="0"/>
                  <a:pt x="1165" y="111"/>
                  <a:pt x="1165" y="256"/>
                </a:cubicBezTo>
                <a:cubicBezTo>
                  <a:pt x="1165" y="902"/>
                  <a:pt x="1165" y="902"/>
                  <a:pt x="1165" y="902"/>
                </a:cubicBezTo>
                <a:cubicBezTo>
                  <a:pt x="1165" y="1047"/>
                  <a:pt x="1055" y="1166"/>
                  <a:pt x="910" y="1166"/>
                </a:cubicBezTo>
              </a:path>
            </a:pathLst>
          </a:custGeom>
          <a:solidFill>
            <a:schemeClr val="accent4"/>
          </a:solidFill>
          <a:ln>
            <a:noFill/>
          </a:ln>
          <a:effectLst/>
        </p:spPr>
        <p:txBody>
          <a:bodyPr wrap="none" anchor="ctr"/>
          <a:lstStyle/>
          <a:p>
            <a:endParaRPr lang="es-MX" sz="900"/>
          </a:p>
        </p:txBody>
      </p:sp>
      <p:sp>
        <p:nvSpPr>
          <p:cNvPr id="4" name="CuadroTexto 395">
            <a:extLst>
              <a:ext uri="{FF2B5EF4-FFF2-40B4-BE49-F238E27FC236}">
                <a16:creationId xmlns:a16="http://schemas.microsoft.com/office/drawing/2014/main" id="{9D7A1371-3311-0B58-560D-CEBAD790F466}"/>
              </a:ext>
            </a:extLst>
          </p:cNvPr>
          <p:cNvSpPr txBox="1"/>
          <p:nvPr/>
        </p:nvSpPr>
        <p:spPr>
          <a:xfrm>
            <a:off x="6257382" y="2560954"/>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4</a:t>
            </a:r>
          </a:p>
        </p:txBody>
      </p:sp>
      <p:pic>
        <p:nvPicPr>
          <p:cNvPr id="7" name="Picture 6">
            <a:extLst>
              <a:ext uri="{FF2B5EF4-FFF2-40B4-BE49-F238E27FC236}">
                <a16:creationId xmlns:a16="http://schemas.microsoft.com/office/drawing/2014/main" id="{A310FC2D-8A93-D1E8-3ADD-805C87272D88}"/>
              </a:ext>
            </a:extLst>
          </p:cNvPr>
          <p:cNvPicPr>
            <a:picLocks noChangeAspect="1"/>
          </p:cNvPicPr>
          <p:nvPr/>
        </p:nvPicPr>
        <p:blipFill>
          <a:blip r:embed="rId3"/>
          <a:stretch>
            <a:fillRect/>
          </a:stretch>
        </p:blipFill>
        <p:spPr>
          <a:xfrm>
            <a:off x="8130839" y="2048499"/>
            <a:ext cx="2533549" cy="2533549"/>
          </a:xfrm>
          <a:prstGeom prst="rect">
            <a:avLst/>
          </a:prstGeom>
        </p:spPr>
      </p:pic>
      <p:pic>
        <p:nvPicPr>
          <p:cNvPr id="2" name="Picture 1">
            <a:extLst>
              <a:ext uri="{FF2B5EF4-FFF2-40B4-BE49-F238E27FC236}">
                <a16:creationId xmlns:a16="http://schemas.microsoft.com/office/drawing/2014/main" id="{7924FBA7-B153-FD38-8CE2-271677E8BF6A}"/>
              </a:ext>
            </a:extLst>
          </p:cNvPr>
          <p:cNvPicPr>
            <a:picLocks noChangeAspect="1"/>
          </p:cNvPicPr>
          <p:nvPr/>
        </p:nvPicPr>
        <p:blipFill>
          <a:blip r:embed="rId4"/>
          <a:stretch>
            <a:fillRect/>
          </a:stretch>
        </p:blipFill>
        <p:spPr>
          <a:xfrm>
            <a:off x="1" y="0"/>
            <a:ext cx="4393580" cy="677733"/>
          </a:xfrm>
          <a:prstGeom prst="rect">
            <a:avLst/>
          </a:prstGeom>
        </p:spPr>
      </p:pic>
      <p:pic>
        <p:nvPicPr>
          <p:cNvPr id="5" name="Picture 4">
            <a:extLst>
              <a:ext uri="{FF2B5EF4-FFF2-40B4-BE49-F238E27FC236}">
                <a16:creationId xmlns:a16="http://schemas.microsoft.com/office/drawing/2014/main" id="{EC75C0E7-C1DB-872C-02D5-A0CCAF78ED2A}"/>
              </a:ext>
            </a:extLst>
          </p:cNvPr>
          <p:cNvPicPr>
            <a:picLocks noChangeAspect="1"/>
          </p:cNvPicPr>
          <p:nvPr/>
        </p:nvPicPr>
        <p:blipFill>
          <a:blip r:embed="rId5"/>
          <a:stretch>
            <a:fillRect/>
          </a:stretch>
        </p:blipFill>
        <p:spPr>
          <a:xfrm>
            <a:off x="10218057" y="5512626"/>
            <a:ext cx="1424185" cy="972614"/>
          </a:xfrm>
          <a:prstGeom prst="rect">
            <a:avLst/>
          </a:prstGeom>
        </p:spPr>
      </p:pic>
    </p:spTree>
    <p:extLst>
      <p:ext uri="{BB962C8B-B14F-4D97-AF65-F5344CB8AC3E}">
        <p14:creationId xmlns:p14="http://schemas.microsoft.com/office/powerpoint/2010/main" val="388394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8A866E-D6FD-4931-AE12-0FC8B74C0FE1}"/>
              </a:ext>
            </a:extLst>
          </p:cNvPr>
          <p:cNvSpPr txBox="1">
            <a:spLocks/>
          </p:cNvSpPr>
          <p:nvPr/>
        </p:nvSpPr>
        <p:spPr>
          <a:xfrm>
            <a:off x="791279" y="2779445"/>
            <a:ext cx="4057915" cy="800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0" lang="en-US" sz="4000" b="1" i="0" u="none" strike="noStrike" kern="1200" cap="none" spc="0" normalizeH="0" baseline="0" dirty="0" smtClean="0">
                <a:ln>
                  <a:noFill/>
                </a:ln>
                <a:solidFill>
                  <a:schemeClr val="bg1"/>
                </a:solidFill>
                <a:effectLst/>
                <a:uFillTx/>
                <a:latin typeface="Berling Nova Sans Pro"/>
                <a:ea typeface="+mj-ea"/>
                <a:cs typeface="+mj-cs"/>
                <a:sym typeface="Berling Nova Sans Pro"/>
              </a:defRPr>
            </a:lvl1pPr>
          </a:lstStyle>
          <a:p>
            <a:endParaRPr lang="es-DO" sz="1600" dirty="0">
              <a:solidFill>
                <a:schemeClr val="tx1"/>
              </a:solidFill>
            </a:endParaRPr>
          </a:p>
        </p:txBody>
      </p:sp>
      <p:sp>
        <p:nvSpPr>
          <p:cNvPr id="2" name="TextBox 1">
            <a:extLst>
              <a:ext uri="{FF2B5EF4-FFF2-40B4-BE49-F238E27FC236}">
                <a16:creationId xmlns:a16="http://schemas.microsoft.com/office/drawing/2014/main" id="{CEE350B2-ED9F-576F-5E20-35DF0623E65D}"/>
              </a:ext>
            </a:extLst>
          </p:cNvPr>
          <p:cNvSpPr txBox="1"/>
          <p:nvPr/>
        </p:nvSpPr>
        <p:spPr bwMode="auto">
          <a:xfrm>
            <a:off x="317389" y="808174"/>
            <a:ext cx="6775099" cy="2371411"/>
          </a:xfrm>
          <a:prstGeom prst="rect">
            <a:avLst/>
          </a:prstGeom>
          <a:noFill/>
          <a:ln w="9525">
            <a:noFill/>
            <a:miter lim="800000"/>
            <a:headEnd/>
            <a:tailEnd/>
          </a:ln>
        </p:spPr>
        <p:txBody>
          <a:bodyPr rot="0" vert="horz" wrap="square" lIns="91440" tIns="45720" rIns="91440" bIns="45720" rtlCol="0" anchor="t" anchorCtr="0">
            <a:noAutofit/>
          </a:bodyPr>
          <a:lstStyle/>
          <a:p>
            <a:pPr>
              <a:lnSpc>
                <a:spcPct val="115000"/>
              </a:lnSpc>
              <a:spcBef>
                <a:spcPts val="500"/>
              </a:spcBef>
            </a:pPr>
            <a:r>
              <a:rPr lang="en-US" sz="2000" b="1" dirty="0" err="1">
                <a:solidFill>
                  <a:schemeClr val="tx2"/>
                </a:solidFill>
                <a:latin typeface="Lato Heavy" charset="0"/>
              </a:rPr>
              <a:t>Formulario</a:t>
            </a:r>
            <a:r>
              <a:rPr lang="en-US" sz="2000" b="1" dirty="0">
                <a:solidFill>
                  <a:schemeClr val="tx2"/>
                </a:solidFill>
                <a:latin typeface="Lato Heavy" charset="0"/>
              </a:rPr>
              <a:t> de </a:t>
            </a:r>
            <a:r>
              <a:rPr lang="es-DO" sz="2000" b="1" dirty="0">
                <a:solidFill>
                  <a:schemeClr val="tx2"/>
                </a:solidFill>
                <a:latin typeface="Lato Heavy" charset="0"/>
              </a:rPr>
              <a:t>recolección</a:t>
            </a:r>
            <a:r>
              <a:rPr lang="en-US" sz="2000" b="1" dirty="0">
                <a:solidFill>
                  <a:schemeClr val="tx2"/>
                </a:solidFill>
                <a:latin typeface="Lato Heavy" charset="0"/>
              </a:rPr>
              <a:t> de </a:t>
            </a:r>
            <a:r>
              <a:rPr lang="en-US" sz="2000" b="1" dirty="0" err="1">
                <a:solidFill>
                  <a:schemeClr val="tx2"/>
                </a:solidFill>
                <a:latin typeface="Lato Heavy" charset="0"/>
              </a:rPr>
              <a:t>evidencias</a:t>
            </a:r>
            <a:r>
              <a:rPr lang="en-US" sz="2000" b="1" dirty="0">
                <a:solidFill>
                  <a:schemeClr val="tx2"/>
                </a:solidFill>
                <a:latin typeface="Lato Heavy" charset="0"/>
              </a:rPr>
              <a:t> </a:t>
            </a:r>
            <a:r>
              <a:rPr lang="en-US" sz="2000" b="1" dirty="0" err="1">
                <a:solidFill>
                  <a:schemeClr val="tx2"/>
                </a:solidFill>
                <a:latin typeface="Lato Heavy" charset="0"/>
              </a:rPr>
              <a:t>sobre</a:t>
            </a:r>
            <a:r>
              <a:rPr lang="en-US" sz="2000" b="1" dirty="0">
                <a:solidFill>
                  <a:schemeClr val="tx2"/>
                </a:solidFill>
                <a:latin typeface="Lato Heavy" charset="0"/>
              </a:rPr>
              <a:t> </a:t>
            </a:r>
            <a:r>
              <a:rPr lang="en-US" sz="2000" b="1" dirty="0" err="1">
                <a:solidFill>
                  <a:schemeClr val="tx2"/>
                </a:solidFill>
                <a:latin typeface="Lato Heavy" charset="0"/>
              </a:rPr>
              <a:t>el</a:t>
            </a:r>
            <a:r>
              <a:rPr lang="en-US" sz="2000" b="1" dirty="0">
                <a:solidFill>
                  <a:schemeClr val="tx2"/>
                </a:solidFill>
                <a:latin typeface="Lato Heavy" charset="0"/>
              </a:rPr>
              <a:t> </a:t>
            </a:r>
            <a:r>
              <a:rPr lang="en-US" sz="2000" b="1" dirty="0" err="1">
                <a:solidFill>
                  <a:schemeClr val="tx2"/>
                </a:solidFill>
                <a:latin typeface="Lato Heavy" charset="0"/>
              </a:rPr>
              <a:t>cumplimiento</a:t>
            </a:r>
            <a:r>
              <a:rPr lang="en-US" sz="2000" b="1" dirty="0">
                <a:solidFill>
                  <a:schemeClr val="tx2"/>
                </a:solidFill>
                <a:latin typeface="Lato Heavy" charset="0"/>
              </a:rPr>
              <a:t> de </a:t>
            </a:r>
            <a:r>
              <a:rPr lang="en-US" sz="2000" b="1" dirty="0" err="1">
                <a:solidFill>
                  <a:schemeClr val="tx2"/>
                </a:solidFill>
                <a:latin typeface="Lato Heavy" charset="0"/>
              </a:rPr>
              <a:t>los</a:t>
            </a:r>
            <a:r>
              <a:rPr lang="en-US" sz="2000" b="1" dirty="0">
                <a:solidFill>
                  <a:schemeClr val="tx2"/>
                </a:solidFill>
                <a:latin typeface="Lato Heavy" charset="0"/>
              </a:rPr>
              <a:t> </a:t>
            </a:r>
            <a:r>
              <a:rPr lang="en-US" sz="2000" b="1" dirty="0" err="1">
                <a:solidFill>
                  <a:schemeClr val="tx2"/>
                </a:solidFill>
                <a:latin typeface="Lato Heavy" charset="0"/>
              </a:rPr>
              <a:t>requisitos</a:t>
            </a:r>
            <a:r>
              <a:rPr lang="en-US" sz="2000" b="1" dirty="0">
                <a:solidFill>
                  <a:schemeClr val="tx2"/>
                </a:solidFill>
                <a:latin typeface="Lato Heavy" charset="0"/>
              </a:rPr>
              <a:t> de seguridad de la </a:t>
            </a:r>
            <a:r>
              <a:rPr lang="es-DO" sz="2000" b="1" dirty="0">
                <a:solidFill>
                  <a:schemeClr val="tx2"/>
                </a:solidFill>
                <a:latin typeface="Lato Heavy" charset="0"/>
              </a:rPr>
              <a:t>información</a:t>
            </a:r>
            <a:r>
              <a:rPr lang="en-US" sz="2000" b="1" dirty="0">
                <a:solidFill>
                  <a:schemeClr val="tx2"/>
                </a:solidFill>
                <a:latin typeface="Lato Heavy" charset="0"/>
              </a:rPr>
              <a:t>.</a:t>
            </a:r>
          </a:p>
          <a:p>
            <a:pPr marL="171450" indent="-171450" algn="just">
              <a:lnSpc>
                <a:spcPct val="115000"/>
              </a:lnSpc>
              <a:spcBef>
                <a:spcPts val="500"/>
              </a:spcBef>
              <a:buFont typeface="Wingdings" panose="05000000000000000000" pitchFamily="2" charset="2"/>
              <a:buChar char="q"/>
            </a:pPr>
            <a:r>
              <a:rPr lang="es-DO" dirty="0">
                <a:solidFill>
                  <a:schemeClr val="tx1"/>
                </a:solidFill>
              </a:rPr>
              <a:t>Reporte independiente sobre la madurez de los controles implementados</a:t>
            </a:r>
            <a:r>
              <a:rPr lang="es-DO" dirty="0"/>
              <a:t> SOC tipo 2 u otro similar.</a:t>
            </a:r>
            <a:endParaRPr lang="es-DO" dirty="0">
              <a:solidFill>
                <a:schemeClr val="tx1"/>
              </a:solidFill>
            </a:endParaRPr>
          </a:p>
          <a:p>
            <a:pPr marL="171450" indent="-171450" algn="just">
              <a:lnSpc>
                <a:spcPct val="115000"/>
              </a:lnSpc>
              <a:spcBef>
                <a:spcPts val="500"/>
              </a:spcBef>
              <a:buFont typeface="Wingdings" panose="05000000000000000000" pitchFamily="2" charset="2"/>
              <a:buChar char="q"/>
            </a:pPr>
            <a:r>
              <a:rPr lang="es-DO" dirty="0">
                <a:solidFill>
                  <a:schemeClr val="tx1"/>
                </a:solidFill>
              </a:rPr>
              <a:t>Evidencia de contar con un plan de continuidad de negocios y plan de recuperación ante desastres.</a:t>
            </a:r>
          </a:p>
          <a:p>
            <a:pPr marL="171450" indent="-171450" algn="just">
              <a:lnSpc>
                <a:spcPct val="115000"/>
              </a:lnSpc>
              <a:spcBef>
                <a:spcPts val="500"/>
              </a:spcBef>
              <a:buFont typeface="Wingdings" panose="05000000000000000000" pitchFamily="2" charset="2"/>
              <a:buChar char="q"/>
            </a:pPr>
            <a:r>
              <a:rPr lang="es-DO" dirty="0">
                <a:solidFill>
                  <a:schemeClr val="tx1"/>
                </a:solidFill>
              </a:rPr>
              <a:t> Evidencia de haber adoptado Metodología de desarrollo </a:t>
            </a:r>
            <a:r>
              <a:rPr lang="es-DO" dirty="0"/>
              <a:t>seguro.</a:t>
            </a:r>
          </a:p>
          <a:p>
            <a:pPr marL="171450" indent="-171450" algn="just">
              <a:lnSpc>
                <a:spcPct val="115000"/>
              </a:lnSpc>
              <a:spcBef>
                <a:spcPts val="500"/>
              </a:spcBef>
              <a:buFont typeface="Wingdings" panose="05000000000000000000" pitchFamily="2" charset="2"/>
              <a:buChar char="q"/>
            </a:pPr>
            <a:r>
              <a:rPr lang="es-DO" dirty="0"/>
              <a:t>Política y Procedimiento de Gestión de incidentes.</a:t>
            </a:r>
          </a:p>
          <a:p>
            <a:pPr marL="171450" indent="-171450" algn="just">
              <a:lnSpc>
                <a:spcPct val="115000"/>
              </a:lnSpc>
              <a:spcBef>
                <a:spcPts val="500"/>
              </a:spcBef>
              <a:buFont typeface="Wingdings" panose="05000000000000000000" pitchFamily="2" charset="2"/>
              <a:buChar char="q"/>
            </a:pPr>
            <a:r>
              <a:rPr lang="es-DO" dirty="0"/>
              <a:t>Evidencia de haber adoptado un Sistema de Gestión de Seguridad de la Información (SGSI). </a:t>
            </a:r>
          </a:p>
          <a:p>
            <a:pPr marL="171450" indent="-171450" algn="just">
              <a:lnSpc>
                <a:spcPct val="115000"/>
              </a:lnSpc>
              <a:spcBef>
                <a:spcPts val="500"/>
              </a:spcBef>
              <a:buFont typeface="Wingdings" panose="05000000000000000000" pitchFamily="2" charset="2"/>
              <a:buChar char="q"/>
            </a:pPr>
            <a:r>
              <a:rPr lang="es-DO" dirty="0">
                <a:solidFill>
                  <a:schemeClr val="tx1"/>
                </a:solidFill>
              </a:rPr>
              <a:t>Evidencia del desarrollo de políticas de seguridad de la información que </a:t>
            </a:r>
            <a:r>
              <a:rPr lang="es-DO" dirty="0"/>
              <a:t>incluyan los </a:t>
            </a:r>
            <a:r>
              <a:rPr lang="es-DO" dirty="0">
                <a:solidFill>
                  <a:schemeClr val="tx1"/>
                </a:solidFill>
              </a:rPr>
              <a:t>aspectos de privacidad y protección de datos. </a:t>
            </a:r>
          </a:p>
          <a:p>
            <a:pPr marL="171450" indent="-171450" algn="just">
              <a:lnSpc>
                <a:spcPct val="115000"/>
              </a:lnSpc>
              <a:spcBef>
                <a:spcPts val="500"/>
              </a:spcBef>
              <a:buFont typeface="Wingdings" panose="05000000000000000000" pitchFamily="2" charset="2"/>
              <a:buChar char="q"/>
            </a:pPr>
            <a:r>
              <a:rPr lang="es-DO" dirty="0"/>
              <a:t>Evidencia del Cumplimiento con estándares de seguridad, riesgos y tecnología. Como por ejemplo ISO, ITIL.</a:t>
            </a:r>
            <a:endParaRPr lang="es-DO"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p>
          <a:p>
            <a:pPr marL="171450" indent="-171450" algn="just">
              <a:lnSpc>
                <a:spcPct val="115000"/>
              </a:lnSpc>
              <a:spcBef>
                <a:spcPts val="500"/>
              </a:spcBef>
              <a:buFont typeface="Wingdings" panose="05000000000000000000" pitchFamily="2" charset="2"/>
              <a:buChar char="q"/>
            </a:pPr>
            <a:endParaRPr lang="es-DO" sz="1400" dirty="0"/>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b="1" dirty="0">
              <a:solidFill>
                <a:schemeClr val="tx2"/>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3ADDE3DB-7E09-0AAB-108F-62CE7AC7D272}"/>
              </a:ext>
            </a:extLst>
          </p:cNvPr>
          <p:cNvPicPr>
            <a:picLocks noChangeAspect="1"/>
          </p:cNvPicPr>
          <p:nvPr/>
        </p:nvPicPr>
        <p:blipFill>
          <a:blip r:embed="rId2"/>
          <a:stretch>
            <a:fillRect/>
          </a:stretch>
        </p:blipFill>
        <p:spPr>
          <a:xfrm>
            <a:off x="7484375" y="1416817"/>
            <a:ext cx="4206190" cy="3205424"/>
          </a:xfrm>
          <a:prstGeom prst="rect">
            <a:avLst/>
          </a:prstGeom>
        </p:spPr>
      </p:pic>
      <p:pic>
        <p:nvPicPr>
          <p:cNvPr id="5" name="Picture 4">
            <a:extLst>
              <a:ext uri="{FF2B5EF4-FFF2-40B4-BE49-F238E27FC236}">
                <a16:creationId xmlns:a16="http://schemas.microsoft.com/office/drawing/2014/main" id="{051C1D11-1C93-969F-7D90-5BD399FA18CD}"/>
              </a:ext>
            </a:extLst>
          </p:cNvPr>
          <p:cNvPicPr>
            <a:picLocks noChangeAspect="1"/>
          </p:cNvPicPr>
          <p:nvPr/>
        </p:nvPicPr>
        <p:blipFill>
          <a:blip r:embed="rId3"/>
          <a:stretch>
            <a:fillRect/>
          </a:stretch>
        </p:blipFill>
        <p:spPr>
          <a:xfrm>
            <a:off x="1" y="0"/>
            <a:ext cx="4393580" cy="677733"/>
          </a:xfrm>
          <a:prstGeom prst="rect">
            <a:avLst/>
          </a:prstGeom>
        </p:spPr>
      </p:pic>
      <p:pic>
        <p:nvPicPr>
          <p:cNvPr id="6" name="Picture 5">
            <a:extLst>
              <a:ext uri="{FF2B5EF4-FFF2-40B4-BE49-F238E27FC236}">
                <a16:creationId xmlns:a16="http://schemas.microsoft.com/office/drawing/2014/main" id="{E515A462-05CE-2C70-48A0-1CF2E538D156}"/>
              </a:ext>
            </a:extLst>
          </p:cNvPr>
          <p:cNvPicPr>
            <a:picLocks noChangeAspect="1"/>
          </p:cNvPicPr>
          <p:nvPr/>
        </p:nvPicPr>
        <p:blipFill>
          <a:blip r:embed="rId4"/>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4206985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C9E01F5-8C4C-4352-10F8-2F6E0D64A605}"/>
              </a:ext>
            </a:extLst>
          </p:cNvPr>
          <p:cNvSpPr txBox="1"/>
          <p:nvPr/>
        </p:nvSpPr>
        <p:spPr bwMode="auto">
          <a:xfrm>
            <a:off x="150294" y="1071674"/>
            <a:ext cx="6104374" cy="3847207"/>
          </a:xfrm>
          <a:prstGeom prst="rect">
            <a:avLst/>
          </a:prstGeom>
          <a:noFill/>
          <a:ln w="9525">
            <a:noFill/>
            <a:miter lim="800000"/>
            <a:headEnd/>
            <a:tailEnd/>
          </a:ln>
        </p:spPr>
        <p:txBody>
          <a:bodyPr wrap="square">
            <a:spAutoFit/>
          </a:bodyPr>
          <a:lstStyle/>
          <a:p>
            <a:r>
              <a:rPr lang="es-DO" sz="2800" b="1" i="0" dirty="0">
                <a:effectLst/>
                <a:latin typeface="Söhne"/>
              </a:rPr>
              <a:t>Pasos para una adecuada gestión de riesgos de Terceros.</a:t>
            </a:r>
          </a:p>
          <a:p>
            <a:endParaRPr lang="es-DO" sz="2800" b="1" i="0" dirty="0">
              <a:effectLst/>
              <a:latin typeface="Söhne"/>
            </a:endParaRPr>
          </a:p>
          <a:p>
            <a:r>
              <a:rPr lang="es-DO" sz="4000" b="1" dirty="0">
                <a:solidFill>
                  <a:srgbClr val="866F2B"/>
                </a:solidFill>
                <a:latin typeface="Calibri" panose="020F0502020204030204"/>
                <a:cs typeface="Arial" panose="020B0604020202020204" pitchFamily="34" charset="0"/>
              </a:rPr>
              <a:t>Mitigación de riesgos:</a:t>
            </a:r>
          </a:p>
          <a:p>
            <a:pPr algn="l"/>
            <a:endParaRPr lang="es-DO" sz="4000" b="1" dirty="0">
              <a:solidFill>
                <a:srgbClr val="866F2B"/>
              </a:solidFill>
              <a:latin typeface="Calibri" panose="020F0502020204030204"/>
              <a:cs typeface="Arial" panose="020B0604020202020204" pitchFamily="34" charset="0"/>
            </a:endParaRPr>
          </a:p>
          <a:p>
            <a:pPr>
              <a:buFont typeface="Arial" panose="020B0604020202020204" pitchFamily="34" charset="0"/>
              <a:buChar char="•"/>
            </a:pPr>
            <a:r>
              <a:rPr lang="es-DO" sz="2000" dirty="0"/>
              <a:t>Desarrolla estrategias para mitigar los riesgos identificados. Esto puede incluir la implementación de medidas de seguridad, la diversificación de proveedores, acuerdos contractuales específicos, entre otras acciones.</a:t>
            </a:r>
          </a:p>
        </p:txBody>
      </p:sp>
      <p:sp>
        <p:nvSpPr>
          <p:cNvPr id="3" name="Freeform 395">
            <a:extLst>
              <a:ext uri="{FF2B5EF4-FFF2-40B4-BE49-F238E27FC236}">
                <a16:creationId xmlns:a16="http://schemas.microsoft.com/office/drawing/2014/main" id="{E79E8AD4-B25A-4781-7E03-7C1AA896F3B5}"/>
              </a:ext>
            </a:extLst>
          </p:cNvPr>
          <p:cNvSpPr>
            <a:spLocks noChangeArrowheads="1"/>
          </p:cNvSpPr>
          <p:nvPr/>
        </p:nvSpPr>
        <p:spPr bwMode="auto">
          <a:xfrm>
            <a:off x="5174937" y="2408526"/>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55"/>
                  <a:pt x="0" y="911"/>
                </a:cubicBezTo>
                <a:cubicBezTo>
                  <a:pt x="0" y="264"/>
                  <a:pt x="0" y="264"/>
                  <a:pt x="0" y="264"/>
                </a:cubicBezTo>
                <a:cubicBezTo>
                  <a:pt x="0" y="120"/>
                  <a:pt x="119" y="0"/>
                  <a:pt x="264" y="0"/>
                </a:cubicBezTo>
                <a:cubicBezTo>
                  <a:pt x="910" y="0"/>
                  <a:pt x="910" y="0"/>
                  <a:pt x="910" y="0"/>
                </a:cubicBezTo>
                <a:cubicBezTo>
                  <a:pt x="1055" y="0"/>
                  <a:pt x="1165" y="120"/>
                  <a:pt x="1165" y="264"/>
                </a:cubicBezTo>
                <a:cubicBezTo>
                  <a:pt x="1165" y="911"/>
                  <a:pt x="1165" y="911"/>
                  <a:pt x="1165" y="911"/>
                </a:cubicBezTo>
                <a:cubicBezTo>
                  <a:pt x="1165" y="1055"/>
                  <a:pt x="1055" y="1166"/>
                  <a:pt x="910" y="1166"/>
                </a:cubicBezTo>
              </a:path>
            </a:pathLst>
          </a:custGeom>
          <a:solidFill>
            <a:schemeClr val="accent5"/>
          </a:solidFill>
          <a:ln>
            <a:noFill/>
          </a:ln>
          <a:effectLst/>
        </p:spPr>
        <p:txBody>
          <a:bodyPr wrap="none" anchor="ctr"/>
          <a:lstStyle/>
          <a:p>
            <a:endParaRPr lang="es-MX" sz="900"/>
          </a:p>
        </p:txBody>
      </p:sp>
      <p:sp>
        <p:nvSpPr>
          <p:cNvPr id="4" name="CuadroTexto 395">
            <a:extLst>
              <a:ext uri="{FF2B5EF4-FFF2-40B4-BE49-F238E27FC236}">
                <a16:creationId xmlns:a16="http://schemas.microsoft.com/office/drawing/2014/main" id="{5AE35B93-CD73-0A2B-42BD-81BC9E35F635}"/>
              </a:ext>
            </a:extLst>
          </p:cNvPr>
          <p:cNvSpPr txBox="1"/>
          <p:nvPr/>
        </p:nvSpPr>
        <p:spPr>
          <a:xfrm>
            <a:off x="5365732" y="2370388"/>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5</a:t>
            </a:r>
          </a:p>
        </p:txBody>
      </p:sp>
      <p:pic>
        <p:nvPicPr>
          <p:cNvPr id="7" name="Picture 6">
            <a:extLst>
              <a:ext uri="{FF2B5EF4-FFF2-40B4-BE49-F238E27FC236}">
                <a16:creationId xmlns:a16="http://schemas.microsoft.com/office/drawing/2014/main" id="{5E126132-297B-BAC0-39BC-58E26BCB5B1E}"/>
              </a:ext>
            </a:extLst>
          </p:cNvPr>
          <p:cNvPicPr>
            <a:picLocks noChangeAspect="1"/>
          </p:cNvPicPr>
          <p:nvPr/>
        </p:nvPicPr>
        <p:blipFill>
          <a:blip r:embed="rId3"/>
          <a:stretch>
            <a:fillRect/>
          </a:stretch>
        </p:blipFill>
        <p:spPr>
          <a:xfrm>
            <a:off x="6702252" y="891323"/>
            <a:ext cx="4245342" cy="4245342"/>
          </a:xfrm>
          <a:prstGeom prst="rect">
            <a:avLst/>
          </a:prstGeom>
        </p:spPr>
      </p:pic>
      <p:pic>
        <p:nvPicPr>
          <p:cNvPr id="2" name="Picture 1">
            <a:extLst>
              <a:ext uri="{FF2B5EF4-FFF2-40B4-BE49-F238E27FC236}">
                <a16:creationId xmlns:a16="http://schemas.microsoft.com/office/drawing/2014/main" id="{B9ED0837-50FE-BF24-54DE-AD0A48B553B9}"/>
              </a:ext>
            </a:extLst>
          </p:cNvPr>
          <p:cNvPicPr>
            <a:picLocks noChangeAspect="1"/>
          </p:cNvPicPr>
          <p:nvPr/>
        </p:nvPicPr>
        <p:blipFill>
          <a:blip r:embed="rId4"/>
          <a:stretch>
            <a:fillRect/>
          </a:stretch>
        </p:blipFill>
        <p:spPr>
          <a:xfrm>
            <a:off x="1" y="0"/>
            <a:ext cx="4393580" cy="677733"/>
          </a:xfrm>
          <a:prstGeom prst="rect">
            <a:avLst/>
          </a:prstGeom>
        </p:spPr>
      </p:pic>
      <p:pic>
        <p:nvPicPr>
          <p:cNvPr id="5" name="Picture 4">
            <a:extLst>
              <a:ext uri="{FF2B5EF4-FFF2-40B4-BE49-F238E27FC236}">
                <a16:creationId xmlns:a16="http://schemas.microsoft.com/office/drawing/2014/main" id="{F35B618C-4362-FF84-A060-ECFFB658C767}"/>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3882234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C9E01F5-8C4C-4352-10F8-2F6E0D64A605}"/>
              </a:ext>
            </a:extLst>
          </p:cNvPr>
          <p:cNvSpPr txBox="1"/>
          <p:nvPr/>
        </p:nvSpPr>
        <p:spPr bwMode="auto">
          <a:xfrm>
            <a:off x="150294" y="1071674"/>
            <a:ext cx="6104374" cy="4007251"/>
          </a:xfrm>
          <a:prstGeom prst="rect">
            <a:avLst/>
          </a:prstGeom>
          <a:noFill/>
          <a:ln w="9525">
            <a:noFill/>
            <a:miter lim="800000"/>
            <a:headEnd/>
            <a:tailEnd/>
          </a:ln>
        </p:spPr>
        <p:txBody>
          <a:bodyPr wrap="square">
            <a:spAutoFit/>
          </a:bodyPr>
          <a:lstStyle/>
          <a:p>
            <a:pPr marL="0" lvl="1">
              <a:lnSpc>
                <a:spcPct val="90000"/>
              </a:lnSpc>
              <a:spcBef>
                <a:spcPts val="500"/>
              </a:spcBef>
              <a:defRPr/>
            </a:pPr>
            <a:r>
              <a:rPr lang="es-DO" sz="2800" b="1" dirty="0">
                <a:latin typeface="Söhne"/>
              </a:rPr>
              <a:t>Pasos para una adecuada gestión de riesgos de Terceros.</a:t>
            </a:r>
          </a:p>
          <a:p>
            <a:endParaRPr lang="es-DO" sz="2800" b="1" dirty="0">
              <a:latin typeface="Söhne"/>
            </a:endParaRPr>
          </a:p>
          <a:p>
            <a:r>
              <a:rPr lang="es-DO" sz="4000" b="1" dirty="0">
                <a:solidFill>
                  <a:srgbClr val="866F2B"/>
                </a:solidFill>
                <a:latin typeface="Calibri" panose="020F0502020204030204"/>
                <a:cs typeface="Arial" panose="020B0604020202020204" pitchFamily="34" charset="0"/>
              </a:rPr>
              <a:t>Monitoreo continuo:   </a:t>
            </a:r>
          </a:p>
          <a:p>
            <a:pPr algn="l"/>
            <a:endParaRPr lang="es-DO" sz="2800" b="0" i="0" dirty="0">
              <a:solidFill>
                <a:srgbClr val="D1D5DB"/>
              </a:solidFill>
              <a:effectLst/>
              <a:latin typeface="Söhne"/>
            </a:endParaRPr>
          </a:p>
          <a:p>
            <a:pPr>
              <a:buFont typeface="Arial" panose="020B0604020202020204" pitchFamily="34" charset="0"/>
              <a:buChar char="•"/>
            </a:pPr>
            <a:r>
              <a:rPr lang="es-DO" sz="2000" dirty="0"/>
              <a:t>Establece un sistema de </a:t>
            </a:r>
            <a:r>
              <a:rPr lang="es-DO" sz="2800" b="1" dirty="0">
                <a:latin typeface="Söhne"/>
              </a:rPr>
              <a:t>monitoreo</a:t>
            </a:r>
            <a:r>
              <a:rPr lang="es-DO" sz="2000" dirty="0"/>
              <a:t> continuo para evaluar el desempeño y la conformidad de los terceros a lo largo del tiempo. Esto puede incluir auditorías periódicas, revisiones de seguridad y evaluaciones de cumplimiento.</a:t>
            </a:r>
          </a:p>
        </p:txBody>
      </p:sp>
      <p:sp>
        <p:nvSpPr>
          <p:cNvPr id="5" name="Freeform 395">
            <a:extLst>
              <a:ext uri="{FF2B5EF4-FFF2-40B4-BE49-F238E27FC236}">
                <a16:creationId xmlns:a16="http://schemas.microsoft.com/office/drawing/2014/main" id="{DFF697A0-1AD2-17C8-E1D8-1E6CAE432075}"/>
              </a:ext>
            </a:extLst>
          </p:cNvPr>
          <p:cNvSpPr>
            <a:spLocks noChangeArrowheads="1"/>
          </p:cNvSpPr>
          <p:nvPr/>
        </p:nvSpPr>
        <p:spPr bwMode="auto">
          <a:xfrm>
            <a:off x="4929568" y="2314603"/>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55"/>
                  <a:pt x="0" y="911"/>
                </a:cubicBezTo>
                <a:cubicBezTo>
                  <a:pt x="0" y="264"/>
                  <a:pt x="0" y="264"/>
                  <a:pt x="0" y="264"/>
                </a:cubicBezTo>
                <a:cubicBezTo>
                  <a:pt x="0" y="120"/>
                  <a:pt x="119" y="0"/>
                  <a:pt x="264" y="0"/>
                </a:cubicBezTo>
                <a:cubicBezTo>
                  <a:pt x="910" y="0"/>
                  <a:pt x="910" y="0"/>
                  <a:pt x="910" y="0"/>
                </a:cubicBezTo>
                <a:cubicBezTo>
                  <a:pt x="1055" y="0"/>
                  <a:pt x="1165" y="120"/>
                  <a:pt x="1165" y="264"/>
                </a:cubicBezTo>
                <a:cubicBezTo>
                  <a:pt x="1165" y="911"/>
                  <a:pt x="1165" y="911"/>
                  <a:pt x="1165" y="911"/>
                </a:cubicBezTo>
                <a:cubicBezTo>
                  <a:pt x="1165" y="1055"/>
                  <a:pt x="1055" y="1166"/>
                  <a:pt x="910" y="1166"/>
                </a:cubicBezTo>
              </a:path>
            </a:pathLst>
          </a:custGeom>
          <a:solidFill>
            <a:srgbClr val="AD8330"/>
          </a:solidFill>
          <a:ln>
            <a:noFill/>
          </a:ln>
          <a:effectLst/>
        </p:spPr>
        <p:txBody>
          <a:bodyPr wrap="none" anchor="ctr"/>
          <a:lstStyle/>
          <a:p>
            <a:endParaRPr lang="es-MX" sz="900" dirty="0">
              <a:highlight>
                <a:srgbClr val="FFFF00"/>
              </a:highlight>
            </a:endParaRPr>
          </a:p>
        </p:txBody>
      </p:sp>
      <p:sp>
        <p:nvSpPr>
          <p:cNvPr id="6" name="CuadroTexto 395">
            <a:extLst>
              <a:ext uri="{FF2B5EF4-FFF2-40B4-BE49-F238E27FC236}">
                <a16:creationId xmlns:a16="http://schemas.microsoft.com/office/drawing/2014/main" id="{A23F9D67-4C0C-C99A-4B4C-4FFDB19BCCF4}"/>
              </a:ext>
            </a:extLst>
          </p:cNvPr>
          <p:cNvSpPr txBox="1"/>
          <p:nvPr/>
        </p:nvSpPr>
        <p:spPr>
          <a:xfrm>
            <a:off x="5120363" y="2276465"/>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6</a:t>
            </a:r>
          </a:p>
        </p:txBody>
      </p:sp>
      <p:pic>
        <p:nvPicPr>
          <p:cNvPr id="7" name="Picture 6">
            <a:extLst>
              <a:ext uri="{FF2B5EF4-FFF2-40B4-BE49-F238E27FC236}">
                <a16:creationId xmlns:a16="http://schemas.microsoft.com/office/drawing/2014/main" id="{D06713BD-C9D3-B605-FC72-1A3990956FBA}"/>
              </a:ext>
            </a:extLst>
          </p:cNvPr>
          <p:cNvPicPr>
            <a:picLocks noChangeAspect="1"/>
          </p:cNvPicPr>
          <p:nvPr/>
        </p:nvPicPr>
        <p:blipFill>
          <a:blip r:embed="rId3"/>
          <a:stretch>
            <a:fillRect/>
          </a:stretch>
        </p:blipFill>
        <p:spPr>
          <a:xfrm>
            <a:off x="7264718" y="2146055"/>
            <a:ext cx="3964248" cy="2164688"/>
          </a:xfrm>
          <a:prstGeom prst="rect">
            <a:avLst/>
          </a:prstGeom>
        </p:spPr>
      </p:pic>
      <p:pic>
        <p:nvPicPr>
          <p:cNvPr id="2" name="Picture 1">
            <a:extLst>
              <a:ext uri="{FF2B5EF4-FFF2-40B4-BE49-F238E27FC236}">
                <a16:creationId xmlns:a16="http://schemas.microsoft.com/office/drawing/2014/main" id="{3C751224-AAB2-73C2-9071-0E080E35D780}"/>
              </a:ext>
            </a:extLst>
          </p:cNvPr>
          <p:cNvPicPr>
            <a:picLocks noChangeAspect="1"/>
          </p:cNvPicPr>
          <p:nvPr/>
        </p:nvPicPr>
        <p:blipFill>
          <a:blip r:embed="rId4"/>
          <a:stretch>
            <a:fillRect/>
          </a:stretch>
        </p:blipFill>
        <p:spPr>
          <a:xfrm>
            <a:off x="1" y="0"/>
            <a:ext cx="4393580" cy="677733"/>
          </a:xfrm>
          <a:prstGeom prst="rect">
            <a:avLst/>
          </a:prstGeom>
        </p:spPr>
      </p:pic>
      <p:pic>
        <p:nvPicPr>
          <p:cNvPr id="3" name="Picture 2">
            <a:extLst>
              <a:ext uri="{FF2B5EF4-FFF2-40B4-BE49-F238E27FC236}">
                <a16:creationId xmlns:a16="http://schemas.microsoft.com/office/drawing/2014/main" id="{40EE0024-F971-EE80-6199-0ED78B6677E3}"/>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2646177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C9E01F5-8C4C-4352-10F8-2F6E0D64A605}"/>
              </a:ext>
            </a:extLst>
          </p:cNvPr>
          <p:cNvSpPr txBox="1"/>
          <p:nvPr/>
        </p:nvSpPr>
        <p:spPr bwMode="auto">
          <a:xfrm>
            <a:off x="150293" y="1071674"/>
            <a:ext cx="6441425" cy="4154984"/>
          </a:xfrm>
          <a:prstGeom prst="rect">
            <a:avLst/>
          </a:prstGeom>
          <a:noFill/>
          <a:ln w="9525">
            <a:noFill/>
            <a:miter lim="800000"/>
            <a:headEnd/>
            <a:tailEnd/>
          </a:ln>
        </p:spPr>
        <p:txBody>
          <a:bodyPr wrap="square">
            <a:spAutoFit/>
          </a:bodyPr>
          <a:lstStyle/>
          <a:p>
            <a:pPr lvl="1" algn="ctr">
              <a:lnSpc>
                <a:spcPct val="90000"/>
              </a:lnSpc>
              <a:spcBef>
                <a:spcPts val="500"/>
              </a:spcBef>
              <a:defRPr/>
            </a:pPr>
            <a:r>
              <a:rPr lang="es-DO" sz="4000" b="1" dirty="0">
                <a:solidFill>
                  <a:srgbClr val="866F2B"/>
                </a:solidFill>
                <a:latin typeface="Calibri" panose="020F0502020204030204"/>
                <a:cs typeface="Arial" panose="020B0604020202020204" pitchFamily="34" charset="0"/>
              </a:rPr>
              <a:t>Pasos para una adecuada gestión de riesgos de Terceros.</a:t>
            </a:r>
          </a:p>
          <a:p>
            <a:endParaRPr lang="es-DO" sz="2800" b="1" dirty="0">
              <a:latin typeface="Söhne"/>
            </a:endParaRPr>
          </a:p>
          <a:p>
            <a:r>
              <a:rPr lang="es-DO" sz="2800" b="1" dirty="0"/>
              <a:t>Revisión periódica</a:t>
            </a:r>
            <a:r>
              <a:rPr lang="es-DO" sz="2800" b="1" dirty="0">
                <a:latin typeface="Söhne"/>
              </a:rPr>
              <a:t>:</a:t>
            </a:r>
          </a:p>
          <a:p>
            <a:pPr>
              <a:buFont typeface="Arial" panose="020B0604020202020204" pitchFamily="34" charset="0"/>
              <a:buChar char="•"/>
            </a:pPr>
            <a:endParaRPr lang="es-DO" sz="2000" dirty="0"/>
          </a:p>
          <a:p>
            <a:pPr>
              <a:buFont typeface="Arial" panose="020B0604020202020204" pitchFamily="34" charset="0"/>
              <a:buChar char="•"/>
            </a:pPr>
            <a:r>
              <a:rPr lang="es-DO" sz="2000" dirty="0"/>
              <a:t>Realizar revisiones periódicas del programa de gestión de riesgos de terceros para asegurarte de que sea efectivo y esté alineado con los cambios en el entorno de la organización y normativo.</a:t>
            </a:r>
          </a:p>
        </p:txBody>
      </p:sp>
      <p:sp>
        <p:nvSpPr>
          <p:cNvPr id="3" name="Freeform 395">
            <a:extLst>
              <a:ext uri="{FF2B5EF4-FFF2-40B4-BE49-F238E27FC236}">
                <a16:creationId xmlns:a16="http://schemas.microsoft.com/office/drawing/2014/main" id="{23D36CEA-F255-2D38-D921-15BD50372800}"/>
              </a:ext>
            </a:extLst>
          </p:cNvPr>
          <p:cNvSpPr>
            <a:spLocks noChangeArrowheads="1"/>
          </p:cNvSpPr>
          <p:nvPr/>
        </p:nvSpPr>
        <p:spPr bwMode="auto">
          <a:xfrm>
            <a:off x="4977185" y="2263052"/>
            <a:ext cx="615049" cy="617380"/>
          </a:xfrm>
          <a:custGeom>
            <a:avLst/>
            <a:gdLst>
              <a:gd name="T0" fmla="*/ 117565458 w 1166"/>
              <a:gd name="T1" fmla="*/ 151522661 h 1167"/>
              <a:gd name="T2" fmla="*/ 117565458 w 1166"/>
              <a:gd name="T3" fmla="*/ 151522661 h 1167"/>
              <a:gd name="T4" fmla="*/ 34107048 w 1166"/>
              <a:gd name="T5" fmla="*/ 151522661 h 1167"/>
              <a:gd name="T6" fmla="*/ 0 w 1166"/>
              <a:gd name="T7" fmla="*/ 118384920 h 1167"/>
              <a:gd name="T8" fmla="*/ 0 w 1166"/>
              <a:gd name="T9" fmla="*/ 34306800 h 1167"/>
              <a:gd name="T10" fmla="*/ 34107048 w 1166"/>
              <a:gd name="T11" fmla="*/ 0 h 1167"/>
              <a:gd name="T12" fmla="*/ 117565458 w 1166"/>
              <a:gd name="T13" fmla="*/ 0 h 1167"/>
              <a:gd name="T14" fmla="*/ 150509737 w 1166"/>
              <a:gd name="T15" fmla="*/ 34306800 h 1167"/>
              <a:gd name="T16" fmla="*/ 150509737 w 1166"/>
              <a:gd name="T17" fmla="*/ 118384920 h 1167"/>
              <a:gd name="T18" fmla="*/ 117565458 w 1166"/>
              <a:gd name="T19" fmla="*/ 151522661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1167">
                <a:moveTo>
                  <a:pt x="910" y="1166"/>
                </a:moveTo>
                <a:lnTo>
                  <a:pt x="910" y="1166"/>
                </a:lnTo>
                <a:cubicBezTo>
                  <a:pt x="264" y="1166"/>
                  <a:pt x="264" y="1166"/>
                  <a:pt x="264" y="1166"/>
                </a:cubicBezTo>
                <a:cubicBezTo>
                  <a:pt x="119" y="1166"/>
                  <a:pt x="0" y="1055"/>
                  <a:pt x="0" y="911"/>
                </a:cubicBezTo>
                <a:cubicBezTo>
                  <a:pt x="0" y="264"/>
                  <a:pt x="0" y="264"/>
                  <a:pt x="0" y="264"/>
                </a:cubicBezTo>
                <a:cubicBezTo>
                  <a:pt x="0" y="120"/>
                  <a:pt x="119" y="0"/>
                  <a:pt x="264" y="0"/>
                </a:cubicBezTo>
                <a:cubicBezTo>
                  <a:pt x="910" y="0"/>
                  <a:pt x="910" y="0"/>
                  <a:pt x="910" y="0"/>
                </a:cubicBezTo>
                <a:cubicBezTo>
                  <a:pt x="1055" y="0"/>
                  <a:pt x="1165" y="120"/>
                  <a:pt x="1165" y="264"/>
                </a:cubicBezTo>
                <a:cubicBezTo>
                  <a:pt x="1165" y="911"/>
                  <a:pt x="1165" y="911"/>
                  <a:pt x="1165" y="911"/>
                </a:cubicBezTo>
                <a:cubicBezTo>
                  <a:pt x="1165" y="1055"/>
                  <a:pt x="1055" y="1166"/>
                  <a:pt x="910" y="1166"/>
                </a:cubicBezTo>
              </a:path>
            </a:pathLst>
          </a:custGeom>
          <a:solidFill>
            <a:srgbClr val="00B050"/>
          </a:solidFill>
          <a:ln>
            <a:noFill/>
          </a:ln>
          <a:effectLst/>
        </p:spPr>
        <p:txBody>
          <a:bodyPr wrap="none" anchor="ctr"/>
          <a:lstStyle/>
          <a:p>
            <a:endParaRPr lang="es-MX" sz="900" dirty="0"/>
          </a:p>
        </p:txBody>
      </p:sp>
      <p:sp>
        <p:nvSpPr>
          <p:cNvPr id="4" name="CuadroTexto 395">
            <a:extLst>
              <a:ext uri="{FF2B5EF4-FFF2-40B4-BE49-F238E27FC236}">
                <a16:creationId xmlns:a16="http://schemas.microsoft.com/office/drawing/2014/main" id="{DF13A721-47CA-C561-54D1-6AC9DC406F4A}"/>
              </a:ext>
            </a:extLst>
          </p:cNvPr>
          <p:cNvSpPr txBox="1"/>
          <p:nvPr/>
        </p:nvSpPr>
        <p:spPr>
          <a:xfrm>
            <a:off x="5167980" y="2224914"/>
            <a:ext cx="258860" cy="707886"/>
          </a:xfrm>
          <a:prstGeom prst="rect">
            <a:avLst/>
          </a:prstGeom>
          <a:noFill/>
        </p:spPr>
        <p:txBody>
          <a:bodyPr wrap="square" rtlCol="0">
            <a:spAutoFit/>
          </a:bodyPr>
          <a:lstStyle/>
          <a:p>
            <a:pPr algn="ctr"/>
            <a:r>
              <a:rPr lang="en-US" sz="4000" b="1" dirty="0">
                <a:solidFill>
                  <a:schemeClr val="bg2"/>
                </a:solidFill>
                <a:latin typeface="Lato" charset="0"/>
                <a:ea typeface="Lato" charset="0"/>
                <a:cs typeface="Lato" charset="0"/>
              </a:rPr>
              <a:t>7</a:t>
            </a:r>
          </a:p>
        </p:txBody>
      </p:sp>
      <p:sp>
        <p:nvSpPr>
          <p:cNvPr id="9" name="Rectangle 56">
            <a:extLst>
              <a:ext uri="{FF2B5EF4-FFF2-40B4-BE49-F238E27FC236}">
                <a16:creationId xmlns:a16="http://schemas.microsoft.com/office/drawing/2014/main" id="{A5518CCA-F82B-20CB-67CC-7D8556D2D368}"/>
              </a:ext>
            </a:extLst>
          </p:cNvPr>
          <p:cNvSpPr/>
          <p:nvPr/>
        </p:nvSpPr>
        <p:spPr>
          <a:xfrm>
            <a:off x="5141186" y="2513119"/>
            <a:ext cx="1972265" cy="261610"/>
          </a:xfrm>
          <a:prstGeom prst="rect">
            <a:avLst/>
          </a:prstGeom>
        </p:spPr>
        <p:txBody>
          <a:bodyPr wrap="square">
            <a:spAutoFit/>
          </a:bodyPr>
          <a:lstStyle/>
          <a:p>
            <a:endParaRPr lang="en-US" sz="11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0" name="Picture 9">
            <a:extLst>
              <a:ext uri="{FF2B5EF4-FFF2-40B4-BE49-F238E27FC236}">
                <a16:creationId xmlns:a16="http://schemas.microsoft.com/office/drawing/2014/main" id="{FCB299FD-680F-94D5-C7BC-40AD9C7E9CB7}"/>
              </a:ext>
            </a:extLst>
          </p:cNvPr>
          <p:cNvPicPr>
            <a:picLocks noChangeAspect="1"/>
          </p:cNvPicPr>
          <p:nvPr/>
        </p:nvPicPr>
        <p:blipFill rotWithShape="1">
          <a:blip r:embed="rId3"/>
          <a:srcRect b="34527"/>
          <a:stretch/>
        </p:blipFill>
        <p:spPr>
          <a:xfrm>
            <a:off x="7094942" y="1764232"/>
            <a:ext cx="4518138" cy="2958139"/>
          </a:xfrm>
          <a:prstGeom prst="rect">
            <a:avLst/>
          </a:prstGeom>
        </p:spPr>
      </p:pic>
      <p:pic>
        <p:nvPicPr>
          <p:cNvPr id="2" name="Picture 1">
            <a:extLst>
              <a:ext uri="{FF2B5EF4-FFF2-40B4-BE49-F238E27FC236}">
                <a16:creationId xmlns:a16="http://schemas.microsoft.com/office/drawing/2014/main" id="{F309C15A-5CAF-DB9D-8C77-45D516793076}"/>
              </a:ext>
            </a:extLst>
          </p:cNvPr>
          <p:cNvPicPr>
            <a:picLocks noChangeAspect="1"/>
          </p:cNvPicPr>
          <p:nvPr/>
        </p:nvPicPr>
        <p:blipFill>
          <a:blip r:embed="rId4"/>
          <a:stretch>
            <a:fillRect/>
          </a:stretch>
        </p:blipFill>
        <p:spPr>
          <a:xfrm>
            <a:off x="1" y="0"/>
            <a:ext cx="4393580" cy="677733"/>
          </a:xfrm>
          <a:prstGeom prst="rect">
            <a:avLst/>
          </a:prstGeom>
        </p:spPr>
      </p:pic>
      <p:pic>
        <p:nvPicPr>
          <p:cNvPr id="5" name="Picture 4">
            <a:extLst>
              <a:ext uri="{FF2B5EF4-FFF2-40B4-BE49-F238E27FC236}">
                <a16:creationId xmlns:a16="http://schemas.microsoft.com/office/drawing/2014/main" id="{DABE2AC8-B277-1CBC-9A27-4B893B5648FC}"/>
              </a:ext>
            </a:extLst>
          </p:cNvPr>
          <p:cNvPicPr>
            <a:picLocks noChangeAspect="1"/>
          </p:cNvPicPr>
          <p:nvPr/>
        </p:nvPicPr>
        <p:blipFill>
          <a:blip r:embed="rId5"/>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1635402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F1EB-117C-7E74-3C7B-84457D7AB7CD}"/>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F6DCE80A-C239-867C-1FED-5FDA645E4631}"/>
              </a:ext>
            </a:extLst>
          </p:cNvPr>
          <p:cNvPicPr>
            <a:picLocks noChangeAspect="1"/>
          </p:cNvPicPr>
          <p:nvPr/>
        </p:nvPicPr>
        <p:blipFill>
          <a:blip r:embed="rId2"/>
          <a:stretch>
            <a:fillRect/>
          </a:stretch>
        </p:blipFill>
        <p:spPr>
          <a:xfrm>
            <a:off x="-1" y="0"/>
            <a:ext cx="4585089" cy="704538"/>
          </a:xfrm>
          <a:prstGeom prst="rect">
            <a:avLst/>
          </a:prstGeom>
        </p:spPr>
      </p:pic>
      <p:sp>
        <p:nvSpPr>
          <p:cNvPr id="2" name="CuadroTexto 598">
            <a:extLst>
              <a:ext uri="{FF2B5EF4-FFF2-40B4-BE49-F238E27FC236}">
                <a16:creationId xmlns:a16="http://schemas.microsoft.com/office/drawing/2014/main" id="{E15A6BA3-C326-1642-C375-34967690539B}"/>
              </a:ext>
            </a:extLst>
          </p:cNvPr>
          <p:cNvSpPr txBox="1">
            <a:spLocks noGrp="1"/>
          </p:cNvSpPr>
          <p:nvPr>
            <p:ph type="subTitle" idx="1"/>
          </p:nvPr>
        </p:nvSpPr>
        <p:spPr>
          <a:xfrm>
            <a:off x="2779522" y="3041786"/>
            <a:ext cx="5982728" cy="590931"/>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SEGUIMIENTO Y CONTROL</a:t>
            </a:r>
          </a:p>
        </p:txBody>
      </p:sp>
    </p:spTree>
    <p:extLst>
      <p:ext uri="{BB962C8B-B14F-4D97-AF65-F5344CB8AC3E}">
        <p14:creationId xmlns:p14="http://schemas.microsoft.com/office/powerpoint/2010/main" val="3525776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8A866E-D6FD-4931-AE12-0FC8B74C0FE1}"/>
              </a:ext>
            </a:extLst>
          </p:cNvPr>
          <p:cNvSpPr txBox="1">
            <a:spLocks/>
          </p:cNvSpPr>
          <p:nvPr/>
        </p:nvSpPr>
        <p:spPr>
          <a:xfrm>
            <a:off x="791279" y="2779445"/>
            <a:ext cx="4057915" cy="800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0" lang="en-US" sz="4000" b="1" i="0" u="none" strike="noStrike" kern="1200" cap="none" spc="0" normalizeH="0" baseline="0" dirty="0" smtClean="0">
                <a:ln>
                  <a:noFill/>
                </a:ln>
                <a:solidFill>
                  <a:schemeClr val="bg1"/>
                </a:solidFill>
                <a:effectLst/>
                <a:uFillTx/>
                <a:latin typeface="Berling Nova Sans Pro"/>
                <a:ea typeface="+mj-ea"/>
                <a:cs typeface="+mj-cs"/>
                <a:sym typeface="Berling Nova Sans Pro"/>
              </a:defRPr>
            </a:lvl1pPr>
          </a:lstStyle>
          <a:p>
            <a:endParaRPr lang="es-DO" sz="1600" dirty="0">
              <a:solidFill>
                <a:schemeClr val="tx1"/>
              </a:solidFill>
            </a:endParaRPr>
          </a:p>
        </p:txBody>
      </p:sp>
      <p:sp>
        <p:nvSpPr>
          <p:cNvPr id="2" name="TextBox 1">
            <a:extLst>
              <a:ext uri="{FF2B5EF4-FFF2-40B4-BE49-F238E27FC236}">
                <a16:creationId xmlns:a16="http://schemas.microsoft.com/office/drawing/2014/main" id="{CEE350B2-ED9F-576F-5E20-35DF0623E65D}"/>
              </a:ext>
            </a:extLst>
          </p:cNvPr>
          <p:cNvSpPr txBox="1"/>
          <p:nvPr/>
        </p:nvSpPr>
        <p:spPr bwMode="auto">
          <a:xfrm>
            <a:off x="656089" y="808174"/>
            <a:ext cx="6960562" cy="2371411"/>
          </a:xfrm>
          <a:prstGeom prst="rect">
            <a:avLst/>
          </a:prstGeom>
          <a:noFill/>
          <a:ln w="9525">
            <a:noFill/>
            <a:miter lim="800000"/>
            <a:headEnd/>
            <a:tailEnd/>
          </a:ln>
        </p:spPr>
        <p:txBody>
          <a:bodyPr rot="0" vert="horz" wrap="square" lIns="91440" tIns="45720" rIns="91440" bIns="45720" rtlCol="0" anchor="t" anchorCtr="0">
            <a:noAutofit/>
          </a:bodyPr>
          <a:lstStyle/>
          <a:p>
            <a:pPr lvl="1" indent="-171450" algn="ctr">
              <a:lnSpc>
                <a:spcPct val="90000"/>
              </a:lnSpc>
              <a:spcBef>
                <a:spcPts val="500"/>
              </a:spcBef>
              <a:buFont typeface="Wingdings" panose="05000000000000000000" pitchFamily="2" charset="2"/>
              <a:buChar char="q"/>
              <a:defRPr/>
            </a:pPr>
            <a:r>
              <a:rPr lang="es-DO" sz="4000" b="1" dirty="0">
                <a:solidFill>
                  <a:srgbClr val="866F2B"/>
                </a:solidFill>
                <a:latin typeface="Calibri" panose="020F0502020204030204"/>
                <a:cs typeface="Arial" panose="020B0604020202020204" pitchFamily="34" charset="0"/>
              </a:rPr>
              <a:t>Seguimiento</a:t>
            </a:r>
            <a:r>
              <a:rPr lang="en-US" sz="4000" b="1" dirty="0">
                <a:solidFill>
                  <a:srgbClr val="866F2B"/>
                </a:solidFill>
                <a:latin typeface="Calibri" panose="020F0502020204030204"/>
                <a:cs typeface="Arial" panose="020B0604020202020204" pitchFamily="34" charset="0"/>
              </a:rPr>
              <a:t> y Control</a:t>
            </a:r>
          </a:p>
          <a:p>
            <a:pPr marL="171450" indent="-171450" algn="just">
              <a:lnSpc>
                <a:spcPct val="115000"/>
              </a:lnSpc>
              <a:spcBef>
                <a:spcPts val="500"/>
              </a:spcBef>
              <a:buFont typeface="Wingdings" panose="05000000000000000000" pitchFamily="2" charset="2"/>
              <a:buChar char="q"/>
            </a:pPr>
            <a:r>
              <a:rPr lang="es-DO" sz="2400" dirty="0">
                <a:solidFill>
                  <a:schemeClr val="tx1"/>
                </a:solidFill>
              </a:rPr>
              <a:t>Agregar como fuente de datos al monitoreo dentro de las herramientas del SOC y NOC</a:t>
            </a:r>
          </a:p>
          <a:p>
            <a:pPr marL="171450" indent="-171450" algn="just">
              <a:lnSpc>
                <a:spcPct val="115000"/>
              </a:lnSpc>
              <a:spcBef>
                <a:spcPts val="500"/>
              </a:spcBef>
              <a:buFont typeface="Wingdings" panose="05000000000000000000" pitchFamily="2" charset="2"/>
              <a:buChar char="q"/>
            </a:pPr>
            <a:r>
              <a:rPr lang="es-DO" sz="2400" dirty="0"/>
              <a:t>Incluir dentro del procedimiento de respuesta a incidentes.</a:t>
            </a:r>
          </a:p>
          <a:p>
            <a:pPr marL="171450" indent="-171450" algn="just">
              <a:lnSpc>
                <a:spcPct val="115000"/>
              </a:lnSpc>
              <a:spcBef>
                <a:spcPts val="500"/>
              </a:spcBef>
              <a:buFont typeface="Wingdings" panose="05000000000000000000" pitchFamily="2" charset="2"/>
              <a:buChar char="q"/>
            </a:pPr>
            <a:r>
              <a:rPr lang="es-DO" sz="2400" dirty="0"/>
              <a:t>Incluir en el plan de continuidad de negocios y Plan de Recuperación ante desastres.</a:t>
            </a:r>
          </a:p>
          <a:p>
            <a:pPr marL="171450" indent="-171450" algn="just">
              <a:lnSpc>
                <a:spcPct val="115000"/>
              </a:lnSpc>
              <a:spcBef>
                <a:spcPts val="500"/>
              </a:spcBef>
              <a:buFont typeface="Wingdings" panose="05000000000000000000" pitchFamily="2" charset="2"/>
              <a:buChar char="q"/>
            </a:pPr>
            <a:r>
              <a:rPr lang="es-DO" sz="2400" dirty="0"/>
              <a:t>Incluir dentro del alcance del Análisis de Impacto de Negocio (BIA).</a:t>
            </a:r>
          </a:p>
          <a:p>
            <a:pPr marL="171450" indent="-171450" algn="just">
              <a:lnSpc>
                <a:spcPct val="115000"/>
              </a:lnSpc>
              <a:spcBef>
                <a:spcPts val="500"/>
              </a:spcBef>
              <a:buFont typeface="Wingdings" panose="05000000000000000000" pitchFamily="2" charset="2"/>
              <a:buChar char="q"/>
            </a:pPr>
            <a:r>
              <a:rPr lang="es-DO" sz="2400" dirty="0"/>
              <a:t>Entrenamiento al personal. *</a:t>
            </a:r>
          </a:p>
          <a:p>
            <a:pPr marL="171450" indent="-171450" algn="just">
              <a:lnSpc>
                <a:spcPct val="115000"/>
              </a:lnSpc>
              <a:spcBef>
                <a:spcPts val="500"/>
              </a:spcBef>
              <a:buFont typeface="Wingdings" panose="05000000000000000000" pitchFamily="2" charset="2"/>
              <a:buChar char="q"/>
            </a:pPr>
            <a:endParaRPr lang="es-DO" sz="1400" dirty="0"/>
          </a:p>
          <a:p>
            <a:pPr marL="171450" indent="-171450" algn="just">
              <a:lnSpc>
                <a:spcPct val="115000"/>
              </a:lnSpc>
              <a:spcBef>
                <a:spcPts val="500"/>
              </a:spcBef>
              <a:buFont typeface="Wingdings" panose="05000000000000000000" pitchFamily="2" charset="2"/>
              <a:buChar char="q"/>
            </a:pPr>
            <a:endParaRPr lang="es-DO" sz="4000" b="1" dirty="0">
              <a:solidFill>
                <a:srgbClr val="866F2B"/>
              </a:solidFill>
              <a:latin typeface="Calibri" panose="020F0502020204030204"/>
              <a:cs typeface="Arial" panose="020B0604020202020204" pitchFamily="34" charset="0"/>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b="1" dirty="0">
              <a:solidFill>
                <a:schemeClr val="tx2"/>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1026" name="Picture 2" descr="Estrategias de monitoreo regional">
            <a:extLst>
              <a:ext uri="{FF2B5EF4-FFF2-40B4-BE49-F238E27FC236}">
                <a16:creationId xmlns:a16="http://schemas.microsoft.com/office/drawing/2014/main" id="{84B37490-41BB-8831-6953-F95F93CAF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414" y="1577591"/>
            <a:ext cx="4371472" cy="291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81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3FBB-E3ED-6C5F-D441-FD156E1EA43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0949A7A-DA9D-1330-871E-421F92D0B803}"/>
              </a:ext>
            </a:extLst>
          </p:cNvPr>
          <p:cNvSpPr txBox="1">
            <a:spLocks/>
          </p:cNvSpPr>
          <p:nvPr/>
        </p:nvSpPr>
        <p:spPr>
          <a:xfrm>
            <a:off x="791279" y="2779445"/>
            <a:ext cx="4057915" cy="800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0" lang="en-US" sz="4000" b="1" i="0" u="none" strike="noStrike" kern="1200" cap="none" spc="0" normalizeH="0" baseline="0" dirty="0" smtClean="0">
                <a:ln>
                  <a:noFill/>
                </a:ln>
                <a:solidFill>
                  <a:schemeClr val="bg1"/>
                </a:solidFill>
                <a:effectLst/>
                <a:uFillTx/>
                <a:latin typeface="Berling Nova Sans Pro"/>
                <a:ea typeface="+mj-ea"/>
                <a:cs typeface="+mj-cs"/>
                <a:sym typeface="Berling Nova Sans Pro"/>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1600" b="1" i="0" u="none" strike="noStrike" kern="1200" cap="none" spc="0" normalizeH="0" baseline="0" noProof="0" dirty="0">
              <a:ln>
                <a:noFill/>
              </a:ln>
              <a:solidFill>
                <a:prstClr val="black"/>
              </a:solidFill>
              <a:effectLst/>
              <a:uLnTx/>
              <a:uFillTx/>
              <a:latin typeface="Berling Nova Sans Pro"/>
              <a:ea typeface="+mj-ea"/>
              <a:cs typeface="+mj-cs"/>
              <a:sym typeface="Berling Nova Sans Pro"/>
            </a:endParaRPr>
          </a:p>
        </p:txBody>
      </p:sp>
      <p:sp>
        <p:nvSpPr>
          <p:cNvPr id="2" name="TextBox 1">
            <a:extLst>
              <a:ext uri="{FF2B5EF4-FFF2-40B4-BE49-F238E27FC236}">
                <a16:creationId xmlns:a16="http://schemas.microsoft.com/office/drawing/2014/main" id="{131296C4-A857-35AB-02D5-116992B219D3}"/>
              </a:ext>
            </a:extLst>
          </p:cNvPr>
          <p:cNvSpPr txBox="1"/>
          <p:nvPr/>
        </p:nvSpPr>
        <p:spPr bwMode="auto">
          <a:xfrm>
            <a:off x="656089" y="808174"/>
            <a:ext cx="6960562" cy="5257346"/>
          </a:xfrm>
          <a:prstGeom prst="rect">
            <a:avLst/>
          </a:prstGeom>
          <a:noFill/>
          <a:ln w="9525">
            <a:noFill/>
            <a:miter lim="800000"/>
            <a:headEnd/>
            <a:tailEnd/>
          </a:ln>
        </p:spPr>
        <p:txBody>
          <a:bodyPr rot="0" vert="horz" wrap="square" lIns="91440" tIns="45720" rIns="91440" bIns="45720" rtlCol="0" anchor="t" anchorCtr="0">
            <a:noAutofit/>
          </a:bodyPr>
          <a:lstStyle/>
          <a:p>
            <a:pPr marL="457200" marR="0" lvl="1" indent="-171450" algn="ctr"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s-DO" sz="4000" b="1" i="0" u="none" strike="noStrike" kern="1200" cap="none" spc="0" normalizeH="0" baseline="0" noProof="0" dirty="0">
                <a:ln>
                  <a:noFill/>
                </a:ln>
                <a:solidFill>
                  <a:srgbClr val="866F2B"/>
                </a:solidFill>
                <a:effectLst/>
                <a:uLnTx/>
                <a:uFillTx/>
                <a:latin typeface="Calibri" panose="020F0502020204030204"/>
                <a:ea typeface="+mn-ea"/>
                <a:cs typeface="Arial" panose="020B0604020202020204" pitchFamily="34" charset="0"/>
              </a:rPr>
              <a:t>Seguimiento</a:t>
            </a:r>
            <a:r>
              <a:rPr kumimoji="0" lang="en-US" sz="4000" b="1" i="0" u="none" strike="noStrike" kern="1200" cap="none" spc="0" normalizeH="0" baseline="0" noProof="0" dirty="0">
                <a:ln>
                  <a:noFill/>
                </a:ln>
                <a:solidFill>
                  <a:srgbClr val="866F2B"/>
                </a:solidFill>
                <a:effectLst/>
                <a:uLnTx/>
                <a:uFillTx/>
                <a:latin typeface="Calibri" panose="020F0502020204030204"/>
                <a:ea typeface="+mn-ea"/>
                <a:cs typeface="Arial" panose="020B0604020202020204" pitchFamily="34" charset="0"/>
              </a:rPr>
              <a:t> y Control</a:t>
            </a: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r>
              <a:rPr kumimoji="0" lang="es-DO" sz="2400" b="0" i="0" u="none" strike="noStrike" kern="1200" cap="none" spc="0" normalizeH="0" baseline="0" noProof="0" dirty="0">
                <a:ln>
                  <a:noFill/>
                </a:ln>
                <a:solidFill>
                  <a:prstClr val="black"/>
                </a:solidFill>
                <a:effectLst/>
                <a:uLnTx/>
                <a:uFillTx/>
                <a:latin typeface="Calibri" panose="020F0502020204030204"/>
                <a:ea typeface="+mn-ea"/>
                <a:cs typeface="+mn-cs"/>
              </a:rPr>
              <a:t>Realizar ejercicios con escenarios controlados donde se simule la caída de un servicio.</a:t>
            </a: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r>
              <a:rPr kumimoji="0" lang="es-DO" sz="2400" b="0" i="0" u="none" strike="noStrike" kern="1200" cap="none" spc="0" normalizeH="0" baseline="0" noProof="0" dirty="0">
                <a:ln>
                  <a:noFill/>
                </a:ln>
                <a:solidFill>
                  <a:prstClr val="black"/>
                </a:solidFill>
                <a:effectLst/>
                <a:uLnTx/>
                <a:uFillTx/>
                <a:latin typeface="Calibri" panose="020F0502020204030204"/>
                <a:ea typeface="+mn-ea"/>
                <a:cs typeface="+mn-cs"/>
              </a:rPr>
              <a:t>Establezca un monitoreo de protección de marca de terceros, que incluyan palabras claves, (incidente, exfiltración, </a:t>
            </a:r>
            <a:r>
              <a:rPr kumimoji="0" lang="es-DO" sz="2400" b="0" i="0" u="none" strike="noStrike" kern="1200" cap="none" spc="0" normalizeH="0" baseline="0" noProof="0" dirty="0" err="1">
                <a:ln>
                  <a:noFill/>
                </a:ln>
                <a:solidFill>
                  <a:prstClr val="black"/>
                </a:solidFill>
                <a:effectLst/>
                <a:uLnTx/>
                <a:uFillTx/>
                <a:latin typeface="Calibri" panose="020F0502020204030204"/>
                <a:ea typeface="+mn-ea"/>
                <a:cs typeface="+mn-cs"/>
              </a:rPr>
              <a:t>ransomware</a:t>
            </a:r>
            <a:r>
              <a:rPr kumimoji="0" lang="es-DO" sz="2400" b="0" i="0" u="none" strike="noStrike" kern="1200" cap="none" spc="0" normalizeH="0" baseline="0" noProof="0" dirty="0">
                <a:ln>
                  <a:noFill/>
                </a:ln>
                <a:solidFill>
                  <a:prstClr val="black"/>
                </a:solidFill>
                <a:effectLst/>
                <a:uLnTx/>
                <a:uFillTx/>
                <a:latin typeface="Calibri" panose="020F0502020204030204"/>
                <a:ea typeface="+mn-ea"/>
                <a:cs typeface="+mn-cs"/>
              </a:rPr>
              <a:t>, otras..) </a:t>
            </a:r>
            <a:r>
              <a:rPr lang="es-DO" sz="2400" dirty="0">
                <a:solidFill>
                  <a:prstClr val="black"/>
                </a:solidFill>
                <a:latin typeface="Calibri" panose="020F0502020204030204"/>
              </a:rPr>
              <a:t>*</a:t>
            </a:r>
            <a:endParaRPr kumimoji="0" lang="es-D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r>
              <a:rPr lang="es-DO" sz="2400" dirty="0">
                <a:solidFill>
                  <a:prstClr val="black"/>
                </a:solidFill>
                <a:latin typeface="Calibri" panose="020F0502020204030204"/>
              </a:rPr>
              <a:t>Aplicar actualizaciones (parches) mediante un </a:t>
            </a:r>
            <a:r>
              <a:rPr lang="es-DO" sz="2400" dirty="0" err="1">
                <a:solidFill>
                  <a:prstClr val="black"/>
                </a:solidFill>
                <a:latin typeface="Calibri" panose="020F0502020204030204"/>
              </a:rPr>
              <a:t>sandbox</a:t>
            </a:r>
            <a:r>
              <a:rPr lang="es-DO" sz="2400" dirty="0">
                <a:solidFill>
                  <a:prstClr val="black"/>
                </a:solidFill>
                <a:latin typeface="Calibri" panose="020F0502020204030204"/>
              </a:rPr>
              <a:t> o equipo piloto, que permita validar que la actualización no afecta a ninguno de los sistemas críticos de la organización y otorgar la capacidad de realizar </a:t>
            </a:r>
            <a:r>
              <a:rPr lang="es-DO" sz="2400" dirty="0" err="1">
                <a:solidFill>
                  <a:prstClr val="black"/>
                </a:solidFill>
                <a:latin typeface="Calibri" panose="020F0502020204030204"/>
              </a:rPr>
              <a:t>rollback</a:t>
            </a:r>
            <a:r>
              <a:rPr lang="es-DO" sz="2400" dirty="0">
                <a:solidFill>
                  <a:prstClr val="black"/>
                </a:solidFill>
                <a:latin typeface="Calibri" panose="020F0502020204030204"/>
              </a:rPr>
              <a:t> en caso de problemas.</a:t>
            </a:r>
            <a:endParaRPr kumimoji="0" lang="es-D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endParaRPr kumimoji="0" lang="es-D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endParaRPr kumimoji="0" lang="es-D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endParaRPr kumimoji="0" lang="es-DO" sz="4000" b="1" i="0" u="none" strike="noStrike" kern="1200" cap="none" spc="0" normalizeH="0" baseline="0" noProof="0" dirty="0">
              <a:ln>
                <a:noFill/>
              </a:ln>
              <a:solidFill>
                <a:srgbClr val="866F2B"/>
              </a:solidFill>
              <a:effectLst/>
              <a:uLnTx/>
              <a:uFillTx/>
              <a:latin typeface="Calibri" panose="020F0502020204030204"/>
              <a:ea typeface="+mn-ea"/>
              <a:cs typeface="Arial" panose="020B0604020202020204" pitchFamily="34" charset="0"/>
            </a:endParaRP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endParaRPr kumimoji="0" lang="es-D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endParaRPr kumimoji="0" lang="es-D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15000"/>
              </a:lnSpc>
              <a:spcBef>
                <a:spcPts val="500"/>
              </a:spcBef>
              <a:spcAft>
                <a:spcPts val="0"/>
              </a:spcAft>
              <a:buClrTx/>
              <a:buSzTx/>
              <a:buFont typeface="Wingdings" panose="05000000000000000000" pitchFamily="2" charset="2"/>
              <a:buChar char="q"/>
              <a:tabLst/>
              <a:defRPr/>
            </a:pPr>
            <a:endParaRPr kumimoji="0" lang="es-DO" sz="1400" b="1" i="0" u="none" strike="noStrike" kern="1200" cap="none" spc="0" normalizeH="0" baseline="0" noProof="0" dirty="0">
              <a:ln>
                <a:noFill/>
              </a:ln>
              <a:solidFill>
                <a:srgbClr val="44546A"/>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p:txBody>
      </p:sp>
      <p:pic>
        <p:nvPicPr>
          <p:cNvPr id="1026" name="Picture 2">
            <a:extLst>
              <a:ext uri="{FF2B5EF4-FFF2-40B4-BE49-F238E27FC236}">
                <a16:creationId xmlns:a16="http://schemas.microsoft.com/office/drawing/2014/main" id="{3EBFE95C-C966-CEA0-5CB1-CD2C92378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909651" y="1577591"/>
            <a:ext cx="3456998" cy="291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44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8A866E-D6FD-4931-AE12-0FC8B74C0FE1}"/>
              </a:ext>
            </a:extLst>
          </p:cNvPr>
          <p:cNvSpPr txBox="1">
            <a:spLocks/>
          </p:cNvSpPr>
          <p:nvPr/>
        </p:nvSpPr>
        <p:spPr>
          <a:xfrm>
            <a:off x="791279" y="2779445"/>
            <a:ext cx="4057915" cy="800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0" lang="en-US" sz="4000" b="1" i="0" u="none" strike="noStrike" kern="1200" cap="none" spc="0" normalizeH="0" baseline="0" dirty="0" smtClean="0">
                <a:ln>
                  <a:noFill/>
                </a:ln>
                <a:solidFill>
                  <a:schemeClr val="bg1"/>
                </a:solidFill>
                <a:effectLst/>
                <a:uFillTx/>
                <a:latin typeface="Berling Nova Sans Pro"/>
                <a:ea typeface="+mj-ea"/>
                <a:cs typeface="+mj-cs"/>
                <a:sym typeface="Berling Nova Sans Pro"/>
              </a:defRPr>
            </a:lvl1pPr>
          </a:lstStyle>
          <a:p>
            <a:endParaRPr lang="es-DO" sz="1600" dirty="0">
              <a:solidFill>
                <a:schemeClr val="tx1"/>
              </a:solidFill>
            </a:endParaRPr>
          </a:p>
        </p:txBody>
      </p:sp>
      <p:sp>
        <p:nvSpPr>
          <p:cNvPr id="2" name="TextBox 1">
            <a:extLst>
              <a:ext uri="{FF2B5EF4-FFF2-40B4-BE49-F238E27FC236}">
                <a16:creationId xmlns:a16="http://schemas.microsoft.com/office/drawing/2014/main" id="{CEE350B2-ED9F-576F-5E20-35DF0623E65D}"/>
              </a:ext>
            </a:extLst>
          </p:cNvPr>
          <p:cNvSpPr txBox="1"/>
          <p:nvPr/>
        </p:nvSpPr>
        <p:spPr bwMode="auto">
          <a:xfrm>
            <a:off x="656088" y="808174"/>
            <a:ext cx="8819507" cy="2371411"/>
          </a:xfrm>
          <a:prstGeom prst="rect">
            <a:avLst/>
          </a:prstGeom>
          <a:noFill/>
          <a:ln w="9525">
            <a:noFill/>
            <a:miter lim="800000"/>
            <a:headEnd/>
            <a:tailEnd/>
          </a:ln>
        </p:spPr>
        <p:txBody>
          <a:bodyPr rot="0" vert="horz" wrap="square" lIns="91440" tIns="45720" rIns="91440" bIns="45720" rtlCol="0" anchor="t" anchorCtr="0">
            <a:noAutofit/>
          </a:bodyPr>
          <a:lstStyle/>
          <a:p>
            <a:pPr lvl="1" algn="ctr">
              <a:lnSpc>
                <a:spcPct val="90000"/>
              </a:lnSpc>
              <a:spcBef>
                <a:spcPts val="500"/>
              </a:spcBef>
              <a:defRPr/>
            </a:pPr>
            <a:r>
              <a:rPr lang="es-DO" sz="4000" b="1" dirty="0">
                <a:solidFill>
                  <a:srgbClr val="866F2B"/>
                </a:solidFill>
                <a:latin typeface="Calibri" panose="020F0502020204030204"/>
                <a:cs typeface="Arial" panose="020B0604020202020204" pitchFamily="34" charset="0"/>
              </a:rPr>
              <a:t>Continuación</a:t>
            </a:r>
            <a:r>
              <a:rPr lang="en-US" sz="4000" b="1" dirty="0">
                <a:solidFill>
                  <a:srgbClr val="866F2B"/>
                </a:solidFill>
                <a:latin typeface="Calibri" panose="020F0502020204030204"/>
                <a:cs typeface="Arial" panose="020B0604020202020204" pitchFamily="34" charset="0"/>
              </a:rPr>
              <a:t>:</a:t>
            </a:r>
          </a:p>
          <a:p>
            <a:pPr marL="171450" indent="-171450" algn="just">
              <a:lnSpc>
                <a:spcPct val="115000"/>
              </a:lnSpc>
              <a:spcBef>
                <a:spcPts val="500"/>
              </a:spcBef>
              <a:buFont typeface="Wingdings" panose="05000000000000000000" pitchFamily="2" charset="2"/>
              <a:buChar char="q"/>
            </a:pPr>
            <a:r>
              <a:rPr lang="es-DO" sz="2400" dirty="0"/>
              <a:t>Correcta segregación de funciones, y acceso basado en menor privilegio.</a:t>
            </a:r>
          </a:p>
          <a:p>
            <a:pPr marL="171450" indent="-171450" algn="just">
              <a:lnSpc>
                <a:spcPct val="115000"/>
              </a:lnSpc>
              <a:spcBef>
                <a:spcPts val="500"/>
              </a:spcBef>
              <a:buFont typeface="Wingdings" panose="05000000000000000000" pitchFamily="2" charset="2"/>
              <a:buChar char="q"/>
            </a:pPr>
            <a:r>
              <a:rPr lang="es-DO" sz="2400" dirty="0"/>
              <a:t>Acuerdo de confidencialidad, Acuerdos de niveles de servicio, Monitoreo de cumplimiento cláusulas del Contrato.</a:t>
            </a:r>
          </a:p>
          <a:p>
            <a:pPr marL="171450" indent="-171450" algn="just">
              <a:lnSpc>
                <a:spcPct val="115000"/>
              </a:lnSpc>
              <a:spcBef>
                <a:spcPts val="500"/>
              </a:spcBef>
              <a:buFont typeface="Wingdings" panose="05000000000000000000" pitchFamily="2" charset="2"/>
              <a:buChar char="q"/>
            </a:pPr>
            <a:r>
              <a:rPr lang="es-DO" sz="2400" dirty="0"/>
              <a:t>Solicitar de forma anual evidencia o documentación que sustente los avances en materia de seguridad, privacidad y protección de datos, ejemplo: Resumen ejecutivo Pentest, informe sobre la madurez de los controles implementados.</a:t>
            </a:r>
          </a:p>
          <a:p>
            <a:pPr marL="171450" indent="-171450" algn="just">
              <a:lnSpc>
                <a:spcPct val="115000"/>
              </a:lnSpc>
              <a:spcBef>
                <a:spcPts val="500"/>
              </a:spcBef>
              <a:buFont typeface="Wingdings" panose="05000000000000000000" pitchFamily="2" charset="2"/>
              <a:buChar char="q"/>
            </a:pPr>
            <a:r>
              <a:rPr lang="es-DO" sz="2400" dirty="0"/>
              <a:t>Monitoreo de la actividad sobre los activos de información y redes, servicios, servidores entre otros.</a:t>
            </a:r>
          </a:p>
          <a:p>
            <a:pPr algn="just">
              <a:lnSpc>
                <a:spcPct val="115000"/>
              </a:lnSpc>
              <a:spcBef>
                <a:spcPts val="500"/>
              </a:spcBef>
            </a:pPr>
            <a:endParaRPr lang="es-DO" dirty="0"/>
          </a:p>
          <a:p>
            <a:pPr marL="171450" indent="-171450" algn="just">
              <a:lnSpc>
                <a:spcPct val="115000"/>
              </a:lnSpc>
              <a:spcBef>
                <a:spcPts val="500"/>
              </a:spcBef>
              <a:buFont typeface="Wingdings" panose="05000000000000000000" pitchFamily="2" charset="2"/>
              <a:buChar char="q"/>
            </a:pPr>
            <a:endParaRPr lang="es-DO" sz="1400" dirty="0"/>
          </a:p>
          <a:p>
            <a:pPr marL="171450" indent="-171450" algn="just">
              <a:lnSpc>
                <a:spcPct val="115000"/>
              </a:lnSpc>
              <a:spcBef>
                <a:spcPts val="500"/>
              </a:spcBef>
              <a:buFont typeface="Wingdings" panose="05000000000000000000" pitchFamily="2" charset="2"/>
              <a:buChar char="q"/>
            </a:pPr>
            <a:endParaRPr lang="es-DO" sz="1400" dirty="0"/>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b="1" dirty="0">
              <a:solidFill>
                <a:schemeClr val="tx2"/>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131C077B-1A90-0F1D-D0E7-2A14ED45FA5D}"/>
              </a:ext>
            </a:extLst>
          </p:cNvPr>
          <p:cNvPicPr>
            <a:picLocks noChangeAspect="1"/>
          </p:cNvPicPr>
          <p:nvPr/>
        </p:nvPicPr>
        <p:blipFill>
          <a:blip r:embed="rId2"/>
          <a:stretch>
            <a:fillRect/>
          </a:stretch>
        </p:blipFill>
        <p:spPr>
          <a:xfrm>
            <a:off x="1" y="0"/>
            <a:ext cx="4393580" cy="677733"/>
          </a:xfrm>
          <a:prstGeom prst="rect">
            <a:avLst/>
          </a:prstGeom>
        </p:spPr>
      </p:pic>
      <p:pic>
        <p:nvPicPr>
          <p:cNvPr id="5" name="Picture 4">
            <a:extLst>
              <a:ext uri="{FF2B5EF4-FFF2-40B4-BE49-F238E27FC236}">
                <a16:creationId xmlns:a16="http://schemas.microsoft.com/office/drawing/2014/main" id="{C244A52C-D871-22BA-C716-7A55F4AD5182}"/>
              </a:ext>
            </a:extLst>
          </p:cNvPr>
          <p:cNvPicPr>
            <a:picLocks noChangeAspect="1"/>
          </p:cNvPicPr>
          <p:nvPr/>
        </p:nvPicPr>
        <p:blipFill>
          <a:blip r:embed="rId3"/>
          <a:stretch>
            <a:fillRect/>
          </a:stretch>
        </p:blipFill>
        <p:spPr>
          <a:xfrm>
            <a:off x="10434692" y="5660572"/>
            <a:ext cx="1207550" cy="824668"/>
          </a:xfrm>
          <a:prstGeom prst="rect">
            <a:avLst/>
          </a:prstGeom>
        </p:spPr>
      </p:pic>
    </p:spTree>
    <p:extLst>
      <p:ext uri="{BB962C8B-B14F-4D97-AF65-F5344CB8AC3E}">
        <p14:creationId xmlns:p14="http://schemas.microsoft.com/office/powerpoint/2010/main" val="3248453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8A866E-D6FD-4931-AE12-0FC8B74C0FE1}"/>
              </a:ext>
            </a:extLst>
          </p:cNvPr>
          <p:cNvSpPr txBox="1">
            <a:spLocks/>
          </p:cNvSpPr>
          <p:nvPr/>
        </p:nvSpPr>
        <p:spPr>
          <a:xfrm>
            <a:off x="791279" y="2779445"/>
            <a:ext cx="4057915" cy="800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0" lang="en-US" sz="4000" b="1" i="0" u="none" strike="noStrike" kern="1200" cap="none" spc="0" normalizeH="0" baseline="0" dirty="0" smtClean="0">
                <a:ln>
                  <a:noFill/>
                </a:ln>
                <a:solidFill>
                  <a:schemeClr val="bg1"/>
                </a:solidFill>
                <a:effectLst/>
                <a:uFillTx/>
                <a:latin typeface="Berling Nova Sans Pro"/>
                <a:ea typeface="+mj-ea"/>
                <a:cs typeface="+mj-cs"/>
                <a:sym typeface="Berling Nova Sans Pro"/>
              </a:defRPr>
            </a:lvl1pPr>
          </a:lstStyle>
          <a:p>
            <a:endParaRPr lang="es-DO" sz="1600" dirty="0">
              <a:solidFill>
                <a:schemeClr val="tx1"/>
              </a:solidFill>
            </a:endParaRPr>
          </a:p>
        </p:txBody>
      </p:sp>
      <p:sp>
        <p:nvSpPr>
          <p:cNvPr id="2" name="TextBox 1">
            <a:extLst>
              <a:ext uri="{FF2B5EF4-FFF2-40B4-BE49-F238E27FC236}">
                <a16:creationId xmlns:a16="http://schemas.microsoft.com/office/drawing/2014/main" id="{CEE350B2-ED9F-576F-5E20-35DF0623E65D}"/>
              </a:ext>
            </a:extLst>
          </p:cNvPr>
          <p:cNvSpPr txBox="1"/>
          <p:nvPr/>
        </p:nvSpPr>
        <p:spPr bwMode="auto">
          <a:xfrm>
            <a:off x="1134091" y="933518"/>
            <a:ext cx="10070938" cy="3132574"/>
          </a:xfrm>
          <a:prstGeom prst="rect">
            <a:avLst/>
          </a:prstGeom>
          <a:noFill/>
          <a:ln w="9525">
            <a:noFill/>
            <a:miter lim="800000"/>
            <a:headEnd/>
            <a:tailEnd/>
          </a:ln>
        </p:spPr>
        <p:txBody>
          <a:bodyPr rot="0" vert="horz" wrap="square" lIns="91440" tIns="45720" rIns="91440" bIns="45720" rtlCol="0" anchor="t" anchorCtr="0">
            <a:noAutofit/>
          </a:bodyPr>
          <a:lstStyle/>
          <a:p>
            <a:pPr>
              <a:lnSpc>
                <a:spcPct val="115000"/>
              </a:lnSpc>
              <a:spcBef>
                <a:spcPts val="500"/>
              </a:spcBef>
            </a:pPr>
            <a:br>
              <a:rPr lang="es-DO" sz="2000" dirty="0"/>
            </a:br>
            <a:r>
              <a:rPr lang="es-DO" sz="2800" dirty="0"/>
              <a:t>La administración de riesgos de terceros es un proceso en constante evolución que demanda atención constante para ajustarse a las transformaciones en el entorno de la organización. Su propósito fundamental es asegurar la confidencialidad, integridad y disponibilidad de los datos y activos, adaptándose proactivamente a los cambios para prevenir y mitigar posibles amenazas y riesgos asociados con colaboradores externos.</a:t>
            </a:r>
          </a:p>
          <a:p>
            <a:pPr marL="171450" indent="-171450" algn="just">
              <a:lnSpc>
                <a:spcPct val="115000"/>
              </a:lnSpc>
              <a:spcBef>
                <a:spcPts val="500"/>
              </a:spcBef>
              <a:buFont typeface="Wingdings" panose="05000000000000000000" pitchFamily="2" charset="2"/>
              <a:buChar char="q"/>
            </a:pPr>
            <a:endParaRPr lang="es-DO" sz="1400" dirty="0"/>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dirty="0">
              <a:solidFill>
                <a:schemeClr val="tx1"/>
              </a:solidFill>
            </a:endParaRPr>
          </a:p>
          <a:p>
            <a:pPr marL="171450" indent="-171450" algn="just">
              <a:lnSpc>
                <a:spcPct val="115000"/>
              </a:lnSpc>
              <a:spcBef>
                <a:spcPts val="500"/>
              </a:spcBef>
              <a:buFont typeface="Wingdings" panose="05000000000000000000" pitchFamily="2" charset="2"/>
              <a:buChar char="q"/>
            </a:pPr>
            <a:endParaRPr lang="es-DO" sz="1400" b="1" dirty="0">
              <a:solidFill>
                <a:schemeClr val="tx2"/>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731A177A-3CFC-A78F-EADD-96F637765CF5}"/>
              </a:ext>
            </a:extLst>
          </p:cNvPr>
          <p:cNvPicPr>
            <a:picLocks noChangeAspect="1"/>
          </p:cNvPicPr>
          <p:nvPr/>
        </p:nvPicPr>
        <p:blipFill>
          <a:blip r:embed="rId2"/>
          <a:stretch>
            <a:fillRect/>
          </a:stretch>
        </p:blipFill>
        <p:spPr>
          <a:xfrm>
            <a:off x="1" y="0"/>
            <a:ext cx="4393580" cy="677733"/>
          </a:xfrm>
          <a:prstGeom prst="rect">
            <a:avLst/>
          </a:prstGeom>
        </p:spPr>
      </p:pic>
      <p:pic>
        <p:nvPicPr>
          <p:cNvPr id="6" name="Picture 5">
            <a:extLst>
              <a:ext uri="{FF2B5EF4-FFF2-40B4-BE49-F238E27FC236}">
                <a16:creationId xmlns:a16="http://schemas.microsoft.com/office/drawing/2014/main" id="{0DBF9E60-BE93-A08C-C83E-8848777C00C4}"/>
              </a:ext>
            </a:extLst>
          </p:cNvPr>
          <p:cNvPicPr>
            <a:picLocks noChangeAspect="1"/>
          </p:cNvPicPr>
          <p:nvPr/>
        </p:nvPicPr>
        <p:blipFill>
          <a:blip r:embed="rId3"/>
          <a:stretch>
            <a:fillRect/>
          </a:stretch>
        </p:blipFill>
        <p:spPr>
          <a:xfrm>
            <a:off x="9855200" y="5264822"/>
            <a:ext cx="1787042" cy="1220418"/>
          </a:xfrm>
          <a:prstGeom prst="rect">
            <a:avLst/>
          </a:prstGeom>
        </p:spPr>
      </p:pic>
    </p:spTree>
    <p:extLst>
      <p:ext uri="{BB962C8B-B14F-4D97-AF65-F5344CB8AC3E}">
        <p14:creationId xmlns:p14="http://schemas.microsoft.com/office/powerpoint/2010/main" val="2862661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82AAD-3509-21D0-D3D2-9033E6566DF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AAD2A48-C06C-DA2A-E5C7-868DAF969C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3022"/>
            <a:ext cx="7469228" cy="6050659"/>
          </a:xfrm>
          <a:prstGeom prst="rect">
            <a:avLst/>
          </a:prstGeom>
        </p:spPr>
      </p:pic>
      <p:pic>
        <p:nvPicPr>
          <p:cNvPr id="11" name="Picture 10">
            <a:extLst>
              <a:ext uri="{FF2B5EF4-FFF2-40B4-BE49-F238E27FC236}">
                <a16:creationId xmlns:a16="http://schemas.microsoft.com/office/drawing/2014/main" id="{E69F8612-B593-64B8-24DD-D2E03653D2EC}"/>
              </a:ext>
            </a:extLst>
          </p:cNvPr>
          <p:cNvPicPr>
            <a:picLocks noChangeAspect="1"/>
          </p:cNvPicPr>
          <p:nvPr/>
        </p:nvPicPr>
        <p:blipFill>
          <a:blip r:embed="rId4"/>
          <a:stretch>
            <a:fillRect/>
          </a:stretch>
        </p:blipFill>
        <p:spPr>
          <a:xfrm>
            <a:off x="7638587" y="254530"/>
            <a:ext cx="4161032" cy="6019151"/>
          </a:xfrm>
          <a:prstGeom prst="rect">
            <a:avLst/>
          </a:prstGeom>
        </p:spPr>
      </p:pic>
    </p:spTree>
    <p:extLst>
      <p:ext uri="{BB962C8B-B14F-4D97-AF65-F5344CB8AC3E}">
        <p14:creationId xmlns:p14="http://schemas.microsoft.com/office/powerpoint/2010/main" val="187133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67AE8-26DD-8C09-DB65-AF806FAA325E}"/>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EFC48845-F554-C59A-F995-6836F4E57298}"/>
              </a:ext>
            </a:extLst>
          </p:cNvPr>
          <p:cNvPicPr>
            <a:picLocks noChangeAspect="1"/>
          </p:cNvPicPr>
          <p:nvPr/>
        </p:nvPicPr>
        <p:blipFill>
          <a:blip r:embed="rId2"/>
          <a:stretch>
            <a:fillRect/>
          </a:stretch>
        </p:blipFill>
        <p:spPr>
          <a:xfrm>
            <a:off x="-1" y="0"/>
            <a:ext cx="4585089" cy="704538"/>
          </a:xfrm>
          <a:prstGeom prst="rect">
            <a:avLst/>
          </a:prstGeom>
        </p:spPr>
      </p:pic>
      <p:sp>
        <p:nvSpPr>
          <p:cNvPr id="2" name="CuadroTexto 598">
            <a:extLst>
              <a:ext uri="{FF2B5EF4-FFF2-40B4-BE49-F238E27FC236}">
                <a16:creationId xmlns:a16="http://schemas.microsoft.com/office/drawing/2014/main" id="{F8C9ADAC-0AC9-A72D-73B1-EDED1218425E}"/>
              </a:ext>
            </a:extLst>
          </p:cNvPr>
          <p:cNvSpPr txBox="1">
            <a:spLocks noGrp="1"/>
          </p:cNvSpPr>
          <p:nvPr>
            <p:ph type="subTitle" idx="1"/>
          </p:nvPr>
        </p:nvSpPr>
        <p:spPr>
          <a:xfrm>
            <a:off x="3631008" y="3041786"/>
            <a:ext cx="4279761" cy="590931"/>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MUCHAS GRACIAS</a:t>
            </a:r>
          </a:p>
        </p:txBody>
      </p:sp>
    </p:spTree>
    <p:extLst>
      <p:ext uri="{BB962C8B-B14F-4D97-AF65-F5344CB8AC3E}">
        <p14:creationId xmlns:p14="http://schemas.microsoft.com/office/powerpoint/2010/main" val="241570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F62E67-B9A7-1F9C-1692-ED5191C57FA5}"/>
              </a:ext>
            </a:extLst>
          </p:cNvPr>
          <p:cNvSpPr>
            <a:spLocks noGrp="1"/>
          </p:cNvSpPr>
          <p:nvPr>
            <p:ph sz="half" idx="2"/>
          </p:nvPr>
        </p:nvSpPr>
        <p:spPr>
          <a:xfrm>
            <a:off x="1420359" y="2563132"/>
            <a:ext cx="10514011" cy="3684588"/>
          </a:xfrm>
        </p:spPr>
        <p:txBody>
          <a:bodyPr/>
          <a:lstStyle/>
          <a:p>
            <a:pPr marL="0" indent="0">
              <a:buNone/>
            </a:pPr>
            <a:r>
              <a:rPr lang="es-ES" dirty="0"/>
              <a:t>En la banca cuando una persona toma un préstamo desaparece del buró de crédito a los 48 meses, por lo que al finalizar este periodo se opta por un nuevo préstamo. **</a:t>
            </a:r>
            <a:endParaRPr lang="en-GB" dirty="0"/>
          </a:p>
        </p:txBody>
      </p:sp>
      <p:pic>
        <p:nvPicPr>
          <p:cNvPr id="5" name="Imagen 7">
            <a:extLst>
              <a:ext uri="{FF2B5EF4-FFF2-40B4-BE49-F238E27FC236}">
                <a16:creationId xmlns:a16="http://schemas.microsoft.com/office/drawing/2014/main" id="{23B944B8-FB70-3788-7ACD-C72D000C6D07}"/>
              </a:ext>
            </a:extLst>
          </p:cNvPr>
          <p:cNvPicPr>
            <a:picLocks noChangeAspect="1"/>
          </p:cNvPicPr>
          <p:nvPr/>
        </p:nvPicPr>
        <p:blipFill>
          <a:blip r:embed="rId2"/>
          <a:stretch>
            <a:fillRect/>
          </a:stretch>
        </p:blipFill>
        <p:spPr>
          <a:xfrm>
            <a:off x="-1" y="0"/>
            <a:ext cx="4585089" cy="704538"/>
          </a:xfrm>
          <a:prstGeom prst="rect">
            <a:avLst/>
          </a:prstGeom>
        </p:spPr>
      </p:pic>
      <p:pic>
        <p:nvPicPr>
          <p:cNvPr id="7" name="Picture 6">
            <a:extLst>
              <a:ext uri="{FF2B5EF4-FFF2-40B4-BE49-F238E27FC236}">
                <a16:creationId xmlns:a16="http://schemas.microsoft.com/office/drawing/2014/main" id="{DC8DB5D0-8BB9-0257-D9BB-8D0FD4AAD87C}"/>
              </a:ext>
            </a:extLst>
          </p:cNvPr>
          <p:cNvPicPr>
            <a:picLocks noChangeAspect="1"/>
          </p:cNvPicPr>
          <p:nvPr/>
        </p:nvPicPr>
        <p:blipFill>
          <a:blip r:embed="rId3"/>
          <a:stretch>
            <a:fillRect/>
          </a:stretch>
        </p:blipFill>
        <p:spPr>
          <a:xfrm>
            <a:off x="10276114" y="5571451"/>
            <a:ext cx="1333974" cy="911006"/>
          </a:xfrm>
          <a:prstGeom prst="rect">
            <a:avLst/>
          </a:prstGeom>
        </p:spPr>
      </p:pic>
    </p:spTree>
    <p:extLst>
      <p:ext uri="{BB962C8B-B14F-4D97-AF65-F5344CB8AC3E}">
        <p14:creationId xmlns:p14="http://schemas.microsoft.com/office/powerpoint/2010/main" val="384076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ADFBA753-0BB8-2E6F-1971-2044A6233E28}"/>
              </a:ext>
            </a:extLst>
          </p:cNvPr>
          <p:cNvSpPr txBox="1"/>
          <p:nvPr/>
        </p:nvSpPr>
        <p:spPr>
          <a:xfrm>
            <a:off x="166325" y="129787"/>
            <a:ext cx="7296604" cy="769441"/>
          </a:xfrm>
          <a:prstGeom prst="rect">
            <a:avLst/>
          </a:prstGeom>
          <a:noFill/>
        </p:spPr>
        <p:txBody>
          <a:bodyPr wrap="square" rtlCol="0">
            <a:spAutoFit/>
          </a:bodyPr>
          <a:lstStyle>
            <a:defPPr>
              <a:defRPr lang="en-US"/>
            </a:defPPr>
            <a:lvl1pPr>
              <a:defRPr sz="4400">
                <a:solidFill>
                  <a:schemeClr val="tx1">
                    <a:lumMod val="75000"/>
                    <a:lumOff val="25000"/>
                  </a:schemeClr>
                </a:solidFill>
                <a:latin typeface="Tw Cen MT" panose="020B06020201040206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75000"/>
                    <a:lumOff val="25000"/>
                  </a:prstClr>
                </a:solidFill>
                <a:effectLst/>
                <a:uLnTx/>
                <a:uFillTx/>
                <a:latin typeface="Tw Cen MT" panose="020B0602020104020603" pitchFamily="34" charset="0"/>
                <a:ea typeface="+mn-ea"/>
                <a:cs typeface="+mn-cs"/>
              </a:rPr>
              <a:t>Noticias</a:t>
            </a:r>
            <a:r>
              <a:rPr kumimoji="0" lang="en-US" sz="4400" b="0"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rPr>
              <a:t> Locales</a:t>
            </a:r>
            <a:endParaRPr kumimoji="0" lang="x-none" sz="4400" b="0"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endParaRPr>
          </a:p>
        </p:txBody>
      </p:sp>
      <p:pic>
        <p:nvPicPr>
          <p:cNvPr id="2" name="Picture 1">
            <a:extLst>
              <a:ext uri="{FF2B5EF4-FFF2-40B4-BE49-F238E27FC236}">
                <a16:creationId xmlns:a16="http://schemas.microsoft.com/office/drawing/2014/main" id="{D20DC556-CA5A-6E41-830A-49460BCCF26D}"/>
              </a:ext>
            </a:extLst>
          </p:cNvPr>
          <p:cNvPicPr>
            <a:picLocks noChangeAspect="1"/>
          </p:cNvPicPr>
          <p:nvPr/>
        </p:nvPicPr>
        <p:blipFill rotWithShape="1">
          <a:blip r:embed="rId2"/>
          <a:srcRect b="37129"/>
          <a:stretch/>
        </p:blipFill>
        <p:spPr>
          <a:xfrm>
            <a:off x="301670" y="934720"/>
            <a:ext cx="4857472" cy="232824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D1DBE42-15C2-5F47-9913-420CEE14C466}"/>
              </a:ext>
            </a:extLst>
          </p:cNvPr>
          <p:cNvPicPr>
            <a:picLocks noChangeAspect="1"/>
          </p:cNvPicPr>
          <p:nvPr/>
        </p:nvPicPr>
        <p:blipFill>
          <a:blip r:embed="rId3"/>
          <a:stretch>
            <a:fillRect/>
          </a:stretch>
        </p:blipFill>
        <p:spPr>
          <a:xfrm>
            <a:off x="5606835" y="848382"/>
            <a:ext cx="6236499" cy="2093155"/>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38B9C4ED-F23A-17B6-91A5-E8EF1DED37D3}"/>
              </a:ext>
            </a:extLst>
          </p:cNvPr>
          <p:cNvPicPr>
            <a:picLocks noChangeAspect="1"/>
          </p:cNvPicPr>
          <p:nvPr/>
        </p:nvPicPr>
        <p:blipFill>
          <a:blip r:embed="rId4"/>
          <a:stretch>
            <a:fillRect/>
          </a:stretch>
        </p:blipFill>
        <p:spPr>
          <a:xfrm>
            <a:off x="144183" y="3660132"/>
            <a:ext cx="5440510" cy="1185450"/>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4423307E-6084-909B-D2BF-7C6ACEF4AEE6}"/>
              </a:ext>
            </a:extLst>
          </p:cNvPr>
          <p:cNvPicPr>
            <a:picLocks noChangeAspect="1"/>
          </p:cNvPicPr>
          <p:nvPr/>
        </p:nvPicPr>
        <p:blipFill>
          <a:blip r:embed="rId5"/>
          <a:stretch>
            <a:fillRect/>
          </a:stretch>
        </p:blipFill>
        <p:spPr>
          <a:xfrm>
            <a:off x="166324" y="4776570"/>
            <a:ext cx="5440511" cy="2081430"/>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FE6BDB99-645C-D4AC-E096-B2722317A935}"/>
              </a:ext>
            </a:extLst>
          </p:cNvPr>
          <p:cNvPicPr>
            <a:picLocks noChangeAspect="1"/>
          </p:cNvPicPr>
          <p:nvPr/>
        </p:nvPicPr>
        <p:blipFill>
          <a:blip r:embed="rId6"/>
          <a:stretch>
            <a:fillRect/>
          </a:stretch>
        </p:blipFill>
        <p:spPr>
          <a:xfrm>
            <a:off x="5908990" y="3300652"/>
            <a:ext cx="5981340" cy="2902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0209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4F6-AA2D-7095-7B9E-4E2DA193FC8C}"/>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CE0F904-B764-D57C-8600-34CCB01981DE}"/>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ABA5A283-4EDE-48B1-27C7-639F6676D553}"/>
              </a:ext>
            </a:extLst>
          </p:cNvPr>
          <p:cNvSpPr>
            <a:spLocks noGrp="1"/>
          </p:cNvSpPr>
          <p:nvPr>
            <p:ph sz="half" idx="2"/>
          </p:nvPr>
        </p:nvSpPr>
        <p:spPr/>
        <p:txBody>
          <a:bodyPr/>
          <a:lstStyle/>
          <a:p>
            <a:endParaRPr lang="en-GB"/>
          </a:p>
        </p:txBody>
      </p:sp>
      <p:pic>
        <p:nvPicPr>
          <p:cNvPr id="2050" name="Picture 2">
            <a:extLst>
              <a:ext uri="{FF2B5EF4-FFF2-40B4-BE49-F238E27FC236}">
                <a16:creationId xmlns:a16="http://schemas.microsoft.com/office/drawing/2014/main" id="{254EDFAD-BE4B-4E72-5261-12CF75FA7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0"/>
            <a:ext cx="12030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378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DA841-BA7C-AA2E-0AE7-B1A32A33556D}"/>
            </a:ext>
          </a:extLst>
        </p:cNvPr>
        <p:cNvGrpSpPr/>
        <p:nvPr/>
      </p:nvGrpSpPr>
      <p:grpSpPr>
        <a:xfrm>
          <a:off x="0" y="0"/>
          <a:ext cx="0" cy="0"/>
          <a:chOff x="0" y="0"/>
          <a:chExt cx="0" cy="0"/>
        </a:xfrm>
      </p:grpSpPr>
      <p:sp>
        <p:nvSpPr>
          <p:cNvPr id="2" name="CuadroTexto 598">
            <a:extLst>
              <a:ext uri="{FF2B5EF4-FFF2-40B4-BE49-F238E27FC236}">
                <a16:creationId xmlns:a16="http://schemas.microsoft.com/office/drawing/2014/main" id="{80F14A6E-818E-6E50-54EA-B568150810FA}"/>
              </a:ext>
            </a:extLst>
          </p:cNvPr>
          <p:cNvSpPr txBox="1"/>
          <p:nvPr/>
        </p:nvSpPr>
        <p:spPr>
          <a:xfrm>
            <a:off x="2001301" y="2782669"/>
            <a:ext cx="6559232" cy="646331"/>
          </a:xfrm>
          <a:prstGeom prst="rect">
            <a:avLst/>
          </a:prstGeom>
          <a:noFill/>
        </p:spPr>
        <p:txBody>
          <a:bodyPr wrap="none" rtlCol="0">
            <a:spAutoFit/>
          </a:bodyPr>
          <a:lstStyle/>
          <a:p>
            <a:r>
              <a:rPr lang="en-US" sz="3600" b="1" dirty="0">
                <a:solidFill>
                  <a:schemeClr val="tx2"/>
                </a:solidFill>
                <a:latin typeface="Lato Heavy" charset="0"/>
                <a:ea typeface="Lato Heavy" charset="0"/>
                <a:cs typeface="Lato Heavy" charset="0"/>
              </a:rPr>
              <a:t>ESCENARIO INTERNACIONAL</a:t>
            </a:r>
          </a:p>
        </p:txBody>
      </p:sp>
      <p:pic>
        <p:nvPicPr>
          <p:cNvPr id="3" name="Picture 2">
            <a:extLst>
              <a:ext uri="{FF2B5EF4-FFF2-40B4-BE49-F238E27FC236}">
                <a16:creationId xmlns:a16="http://schemas.microsoft.com/office/drawing/2014/main" id="{A6D13F0C-04F0-4C00-78B4-C7D23ECC76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91494" y="1679644"/>
            <a:ext cx="3098042" cy="3098042"/>
          </a:xfrm>
          <a:prstGeom prst="rect">
            <a:avLst/>
          </a:prstGeom>
        </p:spPr>
      </p:pic>
      <p:pic>
        <p:nvPicPr>
          <p:cNvPr id="4" name="Imagen 7">
            <a:extLst>
              <a:ext uri="{FF2B5EF4-FFF2-40B4-BE49-F238E27FC236}">
                <a16:creationId xmlns:a16="http://schemas.microsoft.com/office/drawing/2014/main" id="{DFA3978A-FB2C-D354-4E25-A531EF5FFAED}"/>
              </a:ext>
            </a:extLst>
          </p:cNvPr>
          <p:cNvPicPr>
            <a:picLocks noChangeAspect="1"/>
          </p:cNvPicPr>
          <p:nvPr/>
        </p:nvPicPr>
        <p:blipFill>
          <a:blip r:embed="rId4"/>
          <a:stretch>
            <a:fillRect/>
          </a:stretch>
        </p:blipFill>
        <p:spPr>
          <a:xfrm>
            <a:off x="-1" y="0"/>
            <a:ext cx="4585089" cy="704538"/>
          </a:xfrm>
          <a:prstGeom prst="rect">
            <a:avLst/>
          </a:prstGeom>
        </p:spPr>
      </p:pic>
      <p:pic>
        <p:nvPicPr>
          <p:cNvPr id="5" name="Picture 4">
            <a:extLst>
              <a:ext uri="{FF2B5EF4-FFF2-40B4-BE49-F238E27FC236}">
                <a16:creationId xmlns:a16="http://schemas.microsoft.com/office/drawing/2014/main" id="{24C52CDC-0F2D-80BB-331D-A13C55EE50A9}"/>
              </a:ext>
            </a:extLst>
          </p:cNvPr>
          <p:cNvPicPr>
            <a:picLocks noChangeAspect="1"/>
          </p:cNvPicPr>
          <p:nvPr/>
        </p:nvPicPr>
        <p:blipFill>
          <a:blip r:embed="rId5"/>
          <a:stretch>
            <a:fillRect/>
          </a:stretch>
        </p:blipFill>
        <p:spPr>
          <a:xfrm>
            <a:off x="10276114" y="5571451"/>
            <a:ext cx="1333974" cy="911006"/>
          </a:xfrm>
          <a:prstGeom prst="rect">
            <a:avLst/>
          </a:prstGeom>
        </p:spPr>
      </p:pic>
    </p:spTree>
    <p:extLst>
      <p:ext uri="{BB962C8B-B14F-4D97-AF65-F5344CB8AC3E}">
        <p14:creationId xmlns:p14="http://schemas.microsoft.com/office/powerpoint/2010/main" val="4678104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1430</Words>
  <Application>Microsoft Office PowerPoint</Application>
  <PresentationFormat>Panorámica</PresentationFormat>
  <Paragraphs>201</Paragraphs>
  <Slides>50</Slides>
  <Notes>30</Notes>
  <HiddenSlides>0</HiddenSlides>
  <MMClips>0</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CrowdStrike</vt:lpstr>
      <vt:lpstr>Presentación de PowerPoint</vt:lpstr>
      <vt:lpstr>Delta Air Lines</vt:lpstr>
      <vt:lpstr>Delta Air Lines</vt:lpstr>
      <vt:lpstr> CloudStrike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Danilo Ramírez Peña</dc:creator>
  <cp:lastModifiedBy>Junior Ortiz Lahoz</cp:lastModifiedBy>
  <cp:revision>10</cp:revision>
  <dcterms:created xsi:type="dcterms:W3CDTF">2022-08-09T20:07:57Z</dcterms:created>
  <dcterms:modified xsi:type="dcterms:W3CDTF">2024-11-12T22:21:08Z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181445-6ec4-4473-9810-00785f082df0_Enabled">
    <vt:lpwstr>true</vt:lpwstr>
  </property>
  <property fmtid="{D5CDD505-2E9C-101B-9397-08002B2CF9AE}" pid="3" name="MSIP_Label_dd181445-6ec4-4473-9810-00785f082df0_SetDate">
    <vt:lpwstr>2022-08-09T21:04:11Z</vt:lpwstr>
  </property>
  <property fmtid="{D5CDD505-2E9C-101B-9397-08002B2CF9AE}" pid="4" name="MSIP_Label_dd181445-6ec4-4473-9810-00785f082df0_Method">
    <vt:lpwstr>Privileged</vt:lpwstr>
  </property>
  <property fmtid="{D5CDD505-2E9C-101B-9397-08002B2CF9AE}" pid="5" name="MSIP_Label_dd181445-6ec4-4473-9810-00785f082df0_Name">
    <vt:lpwstr>Internal</vt:lpwstr>
  </property>
  <property fmtid="{D5CDD505-2E9C-101B-9397-08002B2CF9AE}" pid="6" name="MSIP_Label_dd181445-6ec4-4473-9810-00785f082df0_SiteId">
    <vt:lpwstr>1771ae17-e764-4e0f-a476-d4184d79a5d9</vt:lpwstr>
  </property>
  <property fmtid="{D5CDD505-2E9C-101B-9397-08002B2CF9AE}" pid="7" name="MSIP_Label_dd181445-6ec4-4473-9810-00785f082df0_ActionId">
    <vt:lpwstr>00a3d9da-239a-4b07-9078-2c0cc9fd0907</vt:lpwstr>
  </property>
  <property fmtid="{D5CDD505-2E9C-101B-9397-08002B2CF9AE}" pid="8" name="MSIP_Label_dd181445-6ec4-4473-9810-00785f082df0_ContentBits">
    <vt:lpwstr>0</vt:lpwstr>
  </property>
  <property fmtid="{D5CDD505-2E9C-101B-9397-08002B2CF9AE}" pid="9" name="MSIP_Label_6ee5cf89-2e09-41d8-8f1b-33a38b26972d_Enabled">
    <vt:lpwstr>true</vt:lpwstr>
  </property>
  <property fmtid="{D5CDD505-2E9C-101B-9397-08002B2CF9AE}" pid="10" name="MSIP_Label_6ee5cf89-2e09-41d8-8f1b-33a38b26972d_SetDate">
    <vt:lpwstr>2024-11-11T14:17:22Z</vt:lpwstr>
  </property>
  <property fmtid="{D5CDD505-2E9C-101B-9397-08002B2CF9AE}" pid="11" name="MSIP_Label_6ee5cf89-2e09-41d8-8f1b-33a38b26972d_Method">
    <vt:lpwstr>Standard</vt:lpwstr>
  </property>
  <property fmtid="{D5CDD505-2E9C-101B-9397-08002B2CF9AE}" pid="12" name="MSIP_Label_6ee5cf89-2e09-41d8-8f1b-33a38b26972d_Name">
    <vt:lpwstr>Interna</vt:lpwstr>
  </property>
  <property fmtid="{D5CDD505-2E9C-101B-9397-08002B2CF9AE}" pid="13" name="MSIP_Label_6ee5cf89-2e09-41d8-8f1b-33a38b26972d_SiteId">
    <vt:lpwstr>f283bee7-839d-42e3-8e7b-4d3c241809da</vt:lpwstr>
  </property>
  <property fmtid="{D5CDD505-2E9C-101B-9397-08002B2CF9AE}" pid="14" name="MSIP_Label_6ee5cf89-2e09-41d8-8f1b-33a38b26972d_ActionId">
    <vt:lpwstr>b4154552-abbf-417e-951f-d90408bb81e9</vt:lpwstr>
  </property>
  <property fmtid="{D5CDD505-2E9C-101B-9397-08002B2CF9AE}" pid="15" name="MSIP_Label_6ee5cf89-2e09-41d8-8f1b-33a38b26972d_ContentBits">
    <vt:lpwstr>2</vt:lpwstr>
  </property>
  <property fmtid="{D5CDD505-2E9C-101B-9397-08002B2CF9AE}" pid="16" name="ClassificationContentMarkingFooterLocations">
    <vt:lpwstr>Tema de Office:8</vt:lpwstr>
  </property>
  <property fmtid="{D5CDD505-2E9C-101B-9397-08002B2CF9AE}" pid="17" name="ClassificationContentMarkingFooterText">
    <vt:lpwstr>Interna</vt:lpwstr>
  </property>
</Properties>
</file>