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7" r:id="rId18"/>
    <p:sldId id="279" r:id="rId19"/>
    <p:sldId id="280" r:id="rId20"/>
    <p:sldId id="281" r:id="rId21"/>
    <p:sldId id="276" r:id="rId22"/>
  </p:sldIdLst>
  <p:sldSz cx="12192000" cy="6858000"/>
  <p:notesSz cx="7010400" cy="92964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DF8DA-8169-4949-A8DC-56CE343E4C5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DO"/>
        </a:p>
      </dgm:t>
    </dgm:pt>
    <dgm:pt modelId="{DFF47959-34D8-4D31-A302-54C04A2749DB}">
      <dgm:prSet phldrT="[Text]" custT="1"/>
      <dgm:spPr/>
      <dgm:t>
        <a:bodyPr/>
        <a:lstStyle/>
        <a:p>
          <a:pPr>
            <a:buSzPts val="1000"/>
            <a:buFont typeface="Courier New" panose="02070309020205020404" pitchFamily="49" charset="0"/>
            <a:buChar char="o"/>
          </a:pPr>
          <a:r>
            <a:rPr lang="es-DO" sz="2400" dirty="0"/>
            <a:t>1) Las tácticas militares medievales ofrecen valiosas perspectivas para enfrentar desafíos actuales.</a:t>
          </a:r>
        </a:p>
        <a:p>
          <a:pPr>
            <a:buSzPts val="1000"/>
            <a:buFont typeface="Courier New" panose="02070309020205020404" pitchFamily="49" charset="0"/>
            <a:buChar char="o"/>
          </a:pPr>
          <a:r>
            <a:rPr lang="es-DO" sz="2400" dirty="0"/>
            <a:t>2) Aprender del pasado nos prepara mejor para enfrentar los desafíos del presente </a:t>
          </a:r>
          <a:r>
            <a:rPr lang="es-DO" sz="2400"/>
            <a:t>y futuro.</a:t>
          </a:r>
          <a:endParaRPr lang="es-DO" sz="2400" dirty="0"/>
        </a:p>
      </dgm:t>
    </dgm:pt>
    <dgm:pt modelId="{0A6AE2C9-C98E-452A-A6D3-728E43BDF602}" type="parTrans" cxnId="{FB6A3D8F-7217-4A9F-A032-5A4AF7D68722}">
      <dgm:prSet/>
      <dgm:spPr/>
      <dgm:t>
        <a:bodyPr/>
        <a:lstStyle/>
        <a:p>
          <a:endParaRPr lang="es-DO"/>
        </a:p>
      </dgm:t>
    </dgm:pt>
    <dgm:pt modelId="{12ABCBBE-550D-4444-A817-0E6854AE5EB0}" type="sibTrans" cxnId="{FB6A3D8F-7217-4A9F-A032-5A4AF7D68722}">
      <dgm:prSet/>
      <dgm:spPr/>
      <dgm:t>
        <a:bodyPr/>
        <a:lstStyle/>
        <a:p>
          <a:endParaRPr lang="es-DO"/>
        </a:p>
      </dgm:t>
    </dgm:pt>
    <dgm:pt modelId="{69F28864-CC56-4714-9B9C-6936906BD303}">
      <dgm:prSet phldrT="[Text]" custT="1"/>
      <dgm:spPr/>
      <dgm:t>
        <a:bodyPr/>
        <a:lstStyle/>
        <a:p>
          <a:r>
            <a:rPr lang="es-DO" sz="2400" dirty="0"/>
            <a:t>3)La historia nos enseña que los principios fundamentales de defensa permanecen constantes.</a:t>
          </a:r>
          <a:endParaRPr lang="en-US" sz="2400" dirty="0"/>
        </a:p>
        <a:p>
          <a:pPr>
            <a:buSzPts val="1000"/>
            <a:buFont typeface="Courier New" panose="02070309020205020404" pitchFamily="49" charset="0"/>
            <a:buChar char="o"/>
          </a:pPr>
          <a:r>
            <a:rPr lang="es-DO" sz="2400" dirty="0"/>
            <a:t>4)La defensa en profundidad y la gestión de incidentes son prácticas esenciales.</a:t>
          </a:r>
        </a:p>
      </dgm:t>
    </dgm:pt>
    <dgm:pt modelId="{51539DE0-0FDA-4C31-912A-02EB5CE2F071}" type="parTrans" cxnId="{3D4E76FB-D9FE-49F9-8B04-7AEA6A988223}">
      <dgm:prSet/>
      <dgm:spPr/>
      <dgm:t>
        <a:bodyPr/>
        <a:lstStyle/>
        <a:p>
          <a:endParaRPr lang="es-DO"/>
        </a:p>
      </dgm:t>
    </dgm:pt>
    <dgm:pt modelId="{06C58299-DA38-4C86-B974-458CF352AAF1}" type="sibTrans" cxnId="{3D4E76FB-D9FE-49F9-8B04-7AEA6A988223}">
      <dgm:prSet/>
      <dgm:spPr/>
      <dgm:t>
        <a:bodyPr/>
        <a:lstStyle/>
        <a:p>
          <a:endParaRPr lang="es-DO"/>
        </a:p>
      </dgm:t>
    </dgm:pt>
    <dgm:pt modelId="{E1CCD321-127F-480E-B3B5-358C9B918070}">
      <dgm:prSet phldrT="[Text]" custT="1"/>
      <dgm:spPr/>
      <dgm:t>
        <a:bodyPr/>
        <a:lstStyle/>
        <a:p>
          <a:r>
            <a:rPr lang="es-DO" sz="2400" dirty="0"/>
            <a:t>5)La ciberseguridad debe ser una prioridad crítica en un mundo interconectado.</a:t>
          </a:r>
        </a:p>
        <a:p>
          <a:pPr>
            <a:buSzPts val="1000"/>
            <a:buFont typeface="Courier New" panose="02070309020205020404" pitchFamily="49" charset="0"/>
            <a:buChar char="o"/>
          </a:pPr>
          <a:r>
            <a:rPr lang="es-DO" sz="2400" dirty="0"/>
            <a:t>6)La innovación y la adaptación son esenciales para mantenerse un paso adelante de los atacantes</a:t>
          </a:r>
          <a:r>
            <a:rPr lang="es-DO" sz="2000" dirty="0"/>
            <a:t>.</a:t>
          </a:r>
        </a:p>
      </dgm:t>
    </dgm:pt>
    <dgm:pt modelId="{5FD9703D-E2CD-49D7-9ACA-73154E592AF6}" type="parTrans" cxnId="{212B0667-7A46-43F1-9776-D3BE87AF5F7C}">
      <dgm:prSet/>
      <dgm:spPr/>
      <dgm:t>
        <a:bodyPr/>
        <a:lstStyle/>
        <a:p>
          <a:endParaRPr lang="es-DO"/>
        </a:p>
      </dgm:t>
    </dgm:pt>
    <dgm:pt modelId="{DC0FDFDD-AB4B-4765-AFD8-49006BDC1379}" type="sibTrans" cxnId="{212B0667-7A46-43F1-9776-D3BE87AF5F7C}">
      <dgm:prSet/>
      <dgm:spPr/>
      <dgm:t>
        <a:bodyPr/>
        <a:lstStyle/>
        <a:p>
          <a:endParaRPr lang="es-DO"/>
        </a:p>
      </dgm:t>
    </dgm:pt>
    <dgm:pt modelId="{1BAF0964-8C95-415E-8367-F869F35AC2B4}" type="pres">
      <dgm:prSet presAssocID="{E0ADF8DA-8169-4949-A8DC-56CE343E4C58}" presName="linear" presStyleCnt="0">
        <dgm:presLayoutVars>
          <dgm:animLvl val="lvl"/>
          <dgm:resizeHandles val="exact"/>
        </dgm:presLayoutVars>
      </dgm:prSet>
      <dgm:spPr/>
    </dgm:pt>
    <dgm:pt modelId="{0DE04471-564A-4CE2-8CCD-4537AD6A29F3}" type="pres">
      <dgm:prSet presAssocID="{DFF47959-34D8-4D31-A302-54C04A2749DB}" presName="parentText" presStyleLbl="node1" presStyleIdx="0" presStyleCnt="3">
        <dgm:presLayoutVars>
          <dgm:chMax val="0"/>
          <dgm:bulletEnabled val="1"/>
        </dgm:presLayoutVars>
      </dgm:prSet>
      <dgm:spPr/>
    </dgm:pt>
    <dgm:pt modelId="{1AB4E673-7BC4-4E16-95E7-F5B6B84E2BE6}" type="pres">
      <dgm:prSet presAssocID="{12ABCBBE-550D-4444-A817-0E6854AE5EB0}" presName="spacer" presStyleCnt="0"/>
      <dgm:spPr/>
    </dgm:pt>
    <dgm:pt modelId="{A2E3D1AD-9571-4FF7-A57B-5830AA7648E7}" type="pres">
      <dgm:prSet presAssocID="{69F28864-CC56-4714-9B9C-6936906BD303}" presName="parentText" presStyleLbl="node1" presStyleIdx="1" presStyleCnt="3">
        <dgm:presLayoutVars>
          <dgm:chMax val="0"/>
          <dgm:bulletEnabled val="1"/>
        </dgm:presLayoutVars>
      </dgm:prSet>
      <dgm:spPr/>
    </dgm:pt>
    <dgm:pt modelId="{DE5CC5AA-938E-456C-8EA1-CA34A2ECE3DF}" type="pres">
      <dgm:prSet presAssocID="{06C58299-DA38-4C86-B974-458CF352AAF1}" presName="spacer" presStyleCnt="0"/>
      <dgm:spPr/>
    </dgm:pt>
    <dgm:pt modelId="{1ED98E0A-58AD-4A57-8444-A90B0A7898B8}" type="pres">
      <dgm:prSet presAssocID="{E1CCD321-127F-480E-B3B5-358C9B918070}" presName="parentText" presStyleLbl="node1" presStyleIdx="2" presStyleCnt="3">
        <dgm:presLayoutVars>
          <dgm:chMax val="0"/>
          <dgm:bulletEnabled val="1"/>
        </dgm:presLayoutVars>
      </dgm:prSet>
      <dgm:spPr/>
    </dgm:pt>
  </dgm:ptLst>
  <dgm:cxnLst>
    <dgm:cxn modelId="{7247A307-5A98-416F-954D-4B9546F05DBC}" type="presOf" srcId="{E0ADF8DA-8169-4949-A8DC-56CE343E4C58}" destId="{1BAF0964-8C95-415E-8367-F869F35AC2B4}" srcOrd="0" destOrd="0" presId="urn:microsoft.com/office/officeart/2005/8/layout/vList2"/>
    <dgm:cxn modelId="{20AE7F11-79A1-49F5-947F-EA53516B99D7}" type="presOf" srcId="{E1CCD321-127F-480E-B3B5-358C9B918070}" destId="{1ED98E0A-58AD-4A57-8444-A90B0A7898B8}" srcOrd="0" destOrd="0" presId="urn:microsoft.com/office/officeart/2005/8/layout/vList2"/>
    <dgm:cxn modelId="{E1631218-7C91-4965-8804-F66D12CA9ACC}" type="presOf" srcId="{DFF47959-34D8-4D31-A302-54C04A2749DB}" destId="{0DE04471-564A-4CE2-8CCD-4537AD6A29F3}" srcOrd="0" destOrd="0" presId="urn:microsoft.com/office/officeart/2005/8/layout/vList2"/>
    <dgm:cxn modelId="{212B0667-7A46-43F1-9776-D3BE87AF5F7C}" srcId="{E0ADF8DA-8169-4949-A8DC-56CE343E4C58}" destId="{E1CCD321-127F-480E-B3B5-358C9B918070}" srcOrd="2" destOrd="0" parTransId="{5FD9703D-E2CD-49D7-9ACA-73154E592AF6}" sibTransId="{DC0FDFDD-AB4B-4765-AFD8-49006BDC1379}"/>
    <dgm:cxn modelId="{69258A4F-E3CE-4B7E-BAA2-E8A5ED2943A0}" type="presOf" srcId="{69F28864-CC56-4714-9B9C-6936906BD303}" destId="{A2E3D1AD-9571-4FF7-A57B-5830AA7648E7}" srcOrd="0" destOrd="0" presId="urn:microsoft.com/office/officeart/2005/8/layout/vList2"/>
    <dgm:cxn modelId="{FB6A3D8F-7217-4A9F-A032-5A4AF7D68722}" srcId="{E0ADF8DA-8169-4949-A8DC-56CE343E4C58}" destId="{DFF47959-34D8-4D31-A302-54C04A2749DB}" srcOrd="0" destOrd="0" parTransId="{0A6AE2C9-C98E-452A-A6D3-728E43BDF602}" sibTransId="{12ABCBBE-550D-4444-A817-0E6854AE5EB0}"/>
    <dgm:cxn modelId="{3D4E76FB-D9FE-49F9-8B04-7AEA6A988223}" srcId="{E0ADF8DA-8169-4949-A8DC-56CE343E4C58}" destId="{69F28864-CC56-4714-9B9C-6936906BD303}" srcOrd="1" destOrd="0" parTransId="{51539DE0-0FDA-4C31-912A-02EB5CE2F071}" sibTransId="{06C58299-DA38-4C86-B974-458CF352AAF1}"/>
    <dgm:cxn modelId="{9CA70B5C-56B5-421F-B699-616AEDD7883C}" type="presParOf" srcId="{1BAF0964-8C95-415E-8367-F869F35AC2B4}" destId="{0DE04471-564A-4CE2-8CCD-4537AD6A29F3}" srcOrd="0" destOrd="0" presId="urn:microsoft.com/office/officeart/2005/8/layout/vList2"/>
    <dgm:cxn modelId="{1534372E-35BA-45D8-87C0-2CA46EF90A30}" type="presParOf" srcId="{1BAF0964-8C95-415E-8367-F869F35AC2B4}" destId="{1AB4E673-7BC4-4E16-95E7-F5B6B84E2BE6}" srcOrd="1" destOrd="0" presId="urn:microsoft.com/office/officeart/2005/8/layout/vList2"/>
    <dgm:cxn modelId="{95B7BC1D-3DD0-4956-8B02-821118A0149E}" type="presParOf" srcId="{1BAF0964-8C95-415E-8367-F869F35AC2B4}" destId="{A2E3D1AD-9571-4FF7-A57B-5830AA7648E7}" srcOrd="2" destOrd="0" presId="urn:microsoft.com/office/officeart/2005/8/layout/vList2"/>
    <dgm:cxn modelId="{FE747566-EFB3-44A4-AD64-0FE123CA8E1F}" type="presParOf" srcId="{1BAF0964-8C95-415E-8367-F869F35AC2B4}" destId="{DE5CC5AA-938E-456C-8EA1-CA34A2ECE3DF}" srcOrd="3" destOrd="0" presId="urn:microsoft.com/office/officeart/2005/8/layout/vList2"/>
    <dgm:cxn modelId="{C5323927-A934-421C-8C15-2B8E687BEADD}" type="presParOf" srcId="{1BAF0964-8C95-415E-8367-F869F35AC2B4}" destId="{1ED98E0A-58AD-4A57-8444-A90B0A7898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04471-564A-4CE2-8CCD-4537AD6A29F3}">
      <dsp:nvSpPr>
        <dsp:cNvPr id="0" name=""/>
        <dsp:cNvSpPr/>
      </dsp:nvSpPr>
      <dsp:spPr>
        <a:xfrm>
          <a:off x="0" y="987"/>
          <a:ext cx="10515600" cy="14423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Courier New" panose="02070309020205020404" pitchFamily="49" charset="0"/>
            <a:buNone/>
          </a:pPr>
          <a:r>
            <a:rPr lang="es-DO" sz="2400" kern="1200" dirty="0"/>
            <a:t>1) Las tácticas militares medievales ofrecen valiosas perspectivas para enfrentar desafíos actuales.</a:t>
          </a:r>
        </a:p>
        <a:p>
          <a:pPr marL="0" lvl="0" indent="0" algn="l" defTabSz="1066800">
            <a:lnSpc>
              <a:spcPct val="90000"/>
            </a:lnSpc>
            <a:spcBef>
              <a:spcPct val="0"/>
            </a:spcBef>
            <a:spcAft>
              <a:spcPct val="35000"/>
            </a:spcAft>
            <a:buSzPts val="1000"/>
            <a:buFont typeface="Courier New" panose="02070309020205020404" pitchFamily="49" charset="0"/>
            <a:buNone/>
          </a:pPr>
          <a:r>
            <a:rPr lang="es-DO" sz="2400" kern="1200" dirty="0"/>
            <a:t>2) Aprender del pasado nos prepara mejor para enfrentar los desafíos del presente </a:t>
          </a:r>
          <a:r>
            <a:rPr lang="es-DO" sz="2400" kern="1200"/>
            <a:t>y futuro.</a:t>
          </a:r>
          <a:endParaRPr lang="es-DO" sz="2400" kern="1200" dirty="0"/>
        </a:p>
      </dsp:txBody>
      <dsp:txXfrm>
        <a:off x="70412" y="71399"/>
        <a:ext cx="10374776" cy="1301566"/>
      </dsp:txXfrm>
    </dsp:sp>
    <dsp:sp modelId="{A2E3D1AD-9571-4FF7-A57B-5830AA7648E7}">
      <dsp:nvSpPr>
        <dsp:cNvPr id="0" name=""/>
        <dsp:cNvSpPr/>
      </dsp:nvSpPr>
      <dsp:spPr>
        <a:xfrm>
          <a:off x="0" y="1454473"/>
          <a:ext cx="10515600" cy="14423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DO" sz="2400" kern="1200" dirty="0"/>
            <a:t>3)La historia nos enseña que los principios fundamentales de defensa permanecen constantes.</a:t>
          </a:r>
          <a:endParaRPr lang="en-US" sz="2400" kern="1200" dirty="0"/>
        </a:p>
        <a:p>
          <a:pPr marL="0" lvl="0" indent="0" algn="l" defTabSz="1066800">
            <a:lnSpc>
              <a:spcPct val="90000"/>
            </a:lnSpc>
            <a:spcBef>
              <a:spcPct val="0"/>
            </a:spcBef>
            <a:spcAft>
              <a:spcPct val="35000"/>
            </a:spcAft>
            <a:buSzPts val="1000"/>
            <a:buFont typeface="Courier New" panose="02070309020205020404" pitchFamily="49" charset="0"/>
            <a:buNone/>
          </a:pPr>
          <a:r>
            <a:rPr lang="es-DO" sz="2400" kern="1200" dirty="0"/>
            <a:t>4)La defensa en profundidad y la gestión de incidentes son prácticas esenciales.</a:t>
          </a:r>
        </a:p>
      </dsp:txBody>
      <dsp:txXfrm>
        <a:off x="70412" y="1524885"/>
        <a:ext cx="10374776" cy="1301566"/>
      </dsp:txXfrm>
    </dsp:sp>
    <dsp:sp modelId="{1ED98E0A-58AD-4A57-8444-A90B0A7898B8}">
      <dsp:nvSpPr>
        <dsp:cNvPr id="0" name=""/>
        <dsp:cNvSpPr/>
      </dsp:nvSpPr>
      <dsp:spPr>
        <a:xfrm>
          <a:off x="0" y="2907959"/>
          <a:ext cx="10515600" cy="14423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DO" sz="2400" kern="1200" dirty="0"/>
            <a:t>5)La ciberseguridad debe ser una prioridad crítica en un mundo interconectado.</a:t>
          </a:r>
        </a:p>
        <a:p>
          <a:pPr marL="0" lvl="0" indent="0" algn="l" defTabSz="1066800">
            <a:lnSpc>
              <a:spcPct val="90000"/>
            </a:lnSpc>
            <a:spcBef>
              <a:spcPct val="0"/>
            </a:spcBef>
            <a:spcAft>
              <a:spcPct val="35000"/>
            </a:spcAft>
            <a:buSzPts val="1000"/>
            <a:buFont typeface="Courier New" panose="02070309020205020404" pitchFamily="49" charset="0"/>
            <a:buNone/>
          </a:pPr>
          <a:r>
            <a:rPr lang="es-DO" sz="2400" kern="1200" dirty="0"/>
            <a:t>6)La innovación y la adaptación son esenciales para mantenerse un paso adelante de los atacantes</a:t>
          </a:r>
          <a:r>
            <a:rPr lang="es-DO" sz="2000" kern="1200" dirty="0"/>
            <a:t>.</a:t>
          </a:r>
        </a:p>
      </dsp:txBody>
      <dsp:txXfrm>
        <a:off x="70412" y="2978371"/>
        <a:ext cx="10374776" cy="13015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D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622F1-511B-4D4F-93A5-71603C8C94BE}" type="datetimeFigureOut">
              <a:rPr lang="es-DO" smtClean="0"/>
              <a:t>16/11/2024</a:t>
            </a:fld>
            <a:endParaRPr lang="es-D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D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688958-346B-4993-AAA7-AA2823E04BAD}" type="slidenum">
              <a:rPr lang="es-DO" smtClean="0"/>
              <a:t>‹Nº›</a:t>
            </a:fld>
            <a:endParaRPr lang="es-DO"/>
          </a:p>
        </p:txBody>
      </p:sp>
    </p:spTree>
    <p:extLst>
      <p:ext uri="{BB962C8B-B14F-4D97-AF65-F5344CB8AC3E}">
        <p14:creationId xmlns:p14="http://schemas.microsoft.com/office/powerpoint/2010/main" val="212875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367E92-8A59-4846-AC93-230034E6CFD1}" type="datetimeFigureOut">
              <a:rPr lang="es-DO" smtClean="0"/>
              <a:t>16/11/2024</a:t>
            </a:fld>
            <a:endParaRPr lang="es-DO"/>
          </a:p>
        </p:txBody>
      </p:sp>
      <p:sp>
        <p:nvSpPr>
          <p:cNvPr id="3" name="Marcador de pie de página 2"/>
          <p:cNvSpPr>
            <a:spLocks noGrp="1"/>
          </p:cNvSpPr>
          <p:nvPr>
            <p:ph type="ftr" sz="quarter" idx="11"/>
          </p:nvPr>
        </p:nvSpPr>
        <p:spPr/>
        <p:txBody>
          <a:bodyPr/>
          <a:lstStyle/>
          <a:p>
            <a:endParaRPr lang="es-DO"/>
          </a:p>
        </p:txBody>
      </p:sp>
      <p:sp>
        <p:nvSpPr>
          <p:cNvPr id="4" name="Marcador de número de diapositiva 3"/>
          <p:cNvSpPr>
            <a:spLocks noGrp="1"/>
          </p:cNvSpPr>
          <p:nvPr>
            <p:ph type="sldNum" sz="quarter" idx="12"/>
          </p:nvPr>
        </p:nvSpPr>
        <p:spPr/>
        <p:txBody>
          <a:bodyPr/>
          <a:lstStyle/>
          <a:p>
            <a:fld id="{08A9E164-F805-4C5D-8469-A54DFF41B659}" type="slidenum">
              <a:rPr lang="es-DO" smtClean="0"/>
              <a:t>‹Nº›</a:t>
            </a:fld>
            <a:endParaRPr lang="es-DO"/>
          </a:p>
        </p:txBody>
      </p:sp>
      <p:pic>
        <p:nvPicPr>
          <p:cNvPr id="5" name="Imagen 3">
            <a:extLst>
              <a:ext uri="{FF2B5EF4-FFF2-40B4-BE49-F238E27FC236}">
                <a16:creationId xmlns:a16="http://schemas.microsoft.com/office/drawing/2014/main" id="{75B286BF-9823-4D50-A09B-32678494F67D}"/>
              </a:ext>
            </a:extLst>
          </p:cNvPr>
          <p:cNvPicPr>
            <a:picLocks noChangeAspect="1"/>
          </p:cNvPicPr>
          <p:nvPr userDrawn="1"/>
        </p:nvPicPr>
        <p:blipFill>
          <a:blip r:embed="rId2"/>
          <a:stretch>
            <a:fillRect/>
          </a:stretch>
        </p:blipFill>
        <p:spPr>
          <a:xfrm>
            <a:off x="181782" y="304067"/>
            <a:ext cx="7480371" cy="2185915"/>
          </a:xfrm>
          <a:prstGeom prst="rect">
            <a:avLst/>
          </a:prstGeom>
        </p:spPr>
      </p:pic>
      <p:pic>
        <p:nvPicPr>
          <p:cNvPr id="6" name="Imagen 2" descr="image002">
            <a:extLst>
              <a:ext uri="{FF2B5EF4-FFF2-40B4-BE49-F238E27FC236}">
                <a16:creationId xmlns:a16="http://schemas.microsoft.com/office/drawing/2014/main" id="{3244EB1D-66F2-44B0-9B09-0347EAD26B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84242" y="5262291"/>
            <a:ext cx="2188535" cy="10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D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BE367E92-8A59-4846-AC93-230034E6CFD1}" type="datetimeFigureOut">
              <a:rPr lang="es-DO" smtClean="0"/>
              <a:t>16/11/2024</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8A9E164-F805-4C5D-8469-A54DFF41B659}" type="slidenum">
              <a:rPr lang="es-DO" smtClean="0"/>
              <a:t>‹Nº›</a:t>
            </a:fld>
            <a:endParaRPr lang="es-DO"/>
          </a:p>
        </p:txBody>
      </p:sp>
    </p:spTree>
    <p:extLst>
      <p:ext uri="{BB962C8B-B14F-4D97-AF65-F5344CB8AC3E}">
        <p14:creationId xmlns:p14="http://schemas.microsoft.com/office/powerpoint/2010/main" val="311146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DO"/>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BE367E92-8A59-4846-AC93-230034E6CFD1}" type="datetimeFigureOut">
              <a:rPr lang="es-DO" smtClean="0"/>
              <a:t>16/11/2024</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8A9E164-F805-4C5D-8469-A54DFF41B659}" type="slidenum">
              <a:rPr lang="es-DO" smtClean="0"/>
              <a:t>‹Nº›</a:t>
            </a:fld>
            <a:endParaRPr lang="es-DO"/>
          </a:p>
        </p:txBody>
      </p:sp>
    </p:spTree>
    <p:extLst>
      <p:ext uri="{BB962C8B-B14F-4D97-AF65-F5344CB8AC3E}">
        <p14:creationId xmlns:p14="http://schemas.microsoft.com/office/powerpoint/2010/main" val="171533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DO"/>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DO"/>
          </a:p>
        </p:txBody>
      </p:sp>
      <p:sp>
        <p:nvSpPr>
          <p:cNvPr id="4" name="Marcador de fecha 3"/>
          <p:cNvSpPr>
            <a:spLocks noGrp="1"/>
          </p:cNvSpPr>
          <p:nvPr>
            <p:ph type="dt" sz="half" idx="10"/>
          </p:nvPr>
        </p:nvSpPr>
        <p:spPr/>
        <p:txBody>
          <a:bodyPr/>
          <a:lstStyle/>
          <a:p>
            <a:fld id="{BE367E92-8A59-4846-AC93-230034E6CFD1}" type="datetimeFigureOut">
              <a:rPr lang="es-DO" smtClean="0"/>
              <a:t>16/11/2024</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8A9E164-F805-4C5D-8469-A54DFF41B659}" type="slidenum">
              <a:rPr lang="es-DO" smtClean="0"/>
              <a:t>‹Nº›</a:t>
            </a:fld>
            <a:endParaRPr lang="es-DO"/>
          </a:p>
        </p:txBody>
      </p:sp>
      <p:pic>
        <p:nvPicPr>
          <p:cNvPr id="7" name="Imagen 2" descr="image002">
            <a:extLst>
              <a:ext uri="{FF2B5EF4-FFF2-40B4-BE49-F238E27FC236}">
                <a16:creationId xmlns:a16="http://schemas.microsoft.com/office/drawing/2014/main" id="{8BEC078E-0E8F-49E6-A1A6-A62CDF510B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59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DO"/>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BE367E92-8A59-4846-AC93-230034E6CFD1}" type="datetimeFigureOut">
              <a:rPr lang="es-DO" smtClean="0"/>
              <a:t>16/11/2024</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8A9E164-F805-4C5D-8469-A54DFF41B659}" type="slidenum">
              <a:rPr lang="es-DO" smtClean="0"/>
              <a:t>‹Nº›</a:t>
            </a:fld>
            <a:endParaRPr lang="es-DO"/>
          </a:p>
        </p:txBody>
      </p:sp>
      <p:pic>
        <p:nvPicPr>
          <p:cNvPr id="8" name="Imagen 2" descr="image002">
            <a:extLst>
              <a:ext uri="{FF2B5EF4-FFF2-40B4-BE49-F238E27FC236}">
                <a16:creationId xmlns:a16="http://schemas.microsoft.com/office/drawing/2014/main" id="{40EBEA85-1B89-49A0-B45B-C4FDFD3852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49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DO"/>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E367E92-8A59-4846-AC93-230034E6CFD1}" type="datetimeFigureOut">
              <a:rPr lang="es-DO" smtClean="0"/>
              <a:t>16/11/2024</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fld id="{08A9E164-F805-4C5D-8469-A54DFF41B659}" type="slidenum">
              <a:rPr lang="es-DO" smtClean="0"/>
              <a:t>‹Nº›</a:t>
            </a:fld>
            <a:endParaRPr lang="es-DO"/>
          </a:p>
        </p:txBody>
      </p:sp>
      <p:pic>
        <p:nvPicPr>
          <p:cNvPr id="8" name="Imagen 2" descr="image002">
            <a:extLst>
              <a:ext uri="{FF2B5EF4-FFF2-40B4-BE49-F238E27FC236}">
                <a16:creationId xmlns:a16="http://schemas.microsoft.com/office/drawing/2014/main" id="{0B421127-0E63-432E-AF75-905F37F6EE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74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D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p:cNvSpPr>
            <a:spLocks noGrp="1"/>
          </p:cNvSpPr>
          <p:nvPr>
            <p:ph type="dt" sz="half" idx="10"/>
          </p:nvPr>
        </p:nvSpPr>
        <p:spPr/>
        <p:txBody>
          <a:bodyPr/>
          <a:lstStyle/>
          <a:p>
            <a:fld id="{BE367E92-8A59-4846-AC93-230034E6CFD1}" type="datetimeFigureOut">
              <a:rPr lang="es-DO" smtClean="0"/>
              <a:t>16/11/2024</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8A9E164-F805-4C5D-8469-A54DFF41B659}" type="slidenum">
              <a:rPr lang="es-DO" smtClean="0"/>
              <a:t>‹Nº›</a:t>
            </a:fld>
            <a:endParaRPr lang="es-DO"/>
          </a:p>
        </p:txBody>
      </p:sp>
      <p:pic>
        <p:nvPicPr>
          <p:cNvPr id="9" name="Imagen 2" descr="image002">
            <a:extLst>
              <a:ext uri="{FF2B5EF4-FFF2-40B4-BE49-F238E27FC236}">
                <a16:creationId xmlns:a16="http://schemas.microsoft.com/office/drawing/2014/main" id="{B38F40BC-0898-449F-B263-6A91BE090A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92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D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p:cNvSpPr>
            <a:spLocks noGrp="1"/>
          </p:cNvSpPr>
          <p:nvPr>
            <p:ph type="dt" sz="half" idx="10"/>
          </p:nvPr>
        </p:nvSpPr>
        <p:spPr/>
        <p:txBody>
          <a:bodyPr/>
          <a:lstStyle/>
          <a:p>
            <a:fld id="{BE367E92-8A59-4846-AC93-230034E6CFD1}" type="datetimeFigureOut">
              <a:rPr lang="es-DO" smtClean="0"/>
              <a:t>16/11/2024</a:t>
            </a:fld>
            <a:endParaRPr lang="es-DO"/>
          </a:p>
        </p:txBody>
      </p:sp>
      <p:sp>
        <p:nvSpPr>
          <p:cNvPr id="8" name="Marcador de pie de página 7"/>
          <p:cNvSpPr>
            <a:spLocks noGrp="1"/>
          </p:cNvSpPr>
          <p:nvPr>
            <p:ph type="ftr" sz="quarter" idx="11"/>
          </p:nvPr>
        </p:nvSpPr>
        <p:spPr/>
        <p:txBody>
          <a:bodyPr/>
          <a:lstStyle/>
          <a:p>
            <a:endParaRPr lang="es-DO"/>
          </a:p>
        </p:txBody>
      </p:sp>
      <p:sp>
        <p:nvSpPr>
          <p:cNvPr id="9" name="Marcador de número de diapositiva 8"/>
          <p:cNvSpPr>
            <a:spLocks noGrp="1"/>
          </p:cNvSpPr>
          <p:nvPr>
            <p:ph type="sldNum" sz="quarter" idx="12"/>
          </p:nvPr>
        </p:nvSpPr>
        <p:spPr/>
        <p:txBody>
          <a:bodyPr/>
          <a:lstStyle/>
          <a:p>
            <a:fld id="{08A9E164-F805-4C5D-8469-A54DFF41B659}" type="slidenum">
              <a:rPr lang="es-DO" smtClean="0"/>
              <a:t>‹Nº›</a:t>
            </a:fld>
            <a:endParaRPr lang="es-DO"/>
          </a:p>
        </p:txBody>
      </p:sp>
      <p:pic>
        <p:nvPicPr>
          <p:cNvPr id="11" name="Imagen 2" descr="image002">
            <a:extLst>
              <a:ext uri="{FF2B5EF4-FFF2-40B4-BE49-F238E27FC236}">
                <a16:creationId xmlns:a16="http://schemas.microsoft.com/office/drawing/2014/main" id="{48A9A6E1-94EF-408A-910D-D4A6FBB0A4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5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DO"/>
          </a:p>
        </p:txBody>
      </p:sp>
      <p:sp>
        <p:nvSpPr>
          <p:cNvPr id="3" name="Marcador de fecha 2"/>
          <p:cNvSpPr>
            <a:spLocks noGrp="1"/>
          </p:cNvSpPr>
          <p:nvPr>
            <p:ph type="dt" sz="half" idx="10"/>
          </p:nvPr>
        </p:nvSpPr>
        <p:spPr/>
        <p:txBody>
          <a:bodyPr/>
          <a:lstStyle/>
          <a:p>
            <a:fld id="{BE367E92-8A59-4846-AC93-230034E6CFD1}" type="datetimeFigureOut">
              <a:rPr lang="es-DO" smtClean="0"/>
              <a:t>16/11/2024</a:t>
            </a:fld>
            <a:endParaRPr lang="es-DO"/>
          </a:p>
        </p:txBody>
      </p:sp>
      <p:sp>
        <p:nvSpPr>
          <p:cNvPr id="4" name="Marcador de pie de página 3"/>
          <p:cNvSpPr>
            <a:spLocks noGrp="1"/>
          </p:cNvSpPr>
          <p:nvPr>
            <p:ph type="ftr" sz="quarter" idx="11"/>
          </p:nvPr>
        </p:nvSpPr>
        <p:spPr/>
        <p:txBody>
          <a:bodyPr/>
          <a:lstStyle/>
          <a:p>
            <a:endParaRPr lang="es-DO"/>
          </a:p>
        </p:txBody>
      </p:sp>
      <p:sp>
        <p:nvSpPr>
          <p:cNvPr id="5" name="Marcador de número de diapositiva 4"/>
          <p:cNvSpPr>
            <a:spLocks noGrp="1"/>
          </p:cNvSpPr>
          <p:nvPr>
            <p:ph type="sldNum" sz="quarter" idx="12"/>
          </p:nvPr>
        </p:nvSpPr>
        <p:spPr/>
        <p:txBody>
          <a:bodyPr/>
          <a:lstStyle/>
          <a:p>
            <a:fld id="{08A9E164-F805-4C5D-8469-A54DFF41B659}" type="slidenum">
              <a:rPr lang="es-DO" smtClean="0"/>
              <a:t>‹Nº›</a:t>
            </a:fld>
            <a:endParaRPr lang="es-DO"/>
          </a:p>
        </p:txBody>
      </p:sp>
      <p:pic>
        <p:nvPicPr>
          <p:cNvPr id="7" name="Imagen 2" descr="image002">
            <a:extLst>
              <a:ext uri="{FF2B5EF4-FFF2-40B4-BE49-F238E27FC236}">
                <a16:creationId xmlns:a16="http://schemas.microsoft.com/office/drawing/2014/main" id="{D7A13393-E369-47B5-A655-85FFFCAE2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19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DO"/>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E367E92-8A59-4846-AC93-230034E6CFD1}" type="datetimeFigureOut">
              <a:rPr lang="es-DO" smtClean="0"/>
              <a:t>16/11/2024</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8A9E164-F805-4C5D-8469-A54DFF41B659}" type="slidenum">
              <a:rPr lang="es-DO" smtClean="0"/>
              <a:t>‹Nº›</a:t>
            </a:fld>
            <a:endParaRPr lang="es-DO"/>
          </a:p>
        </p:txBody>
      </p:sp>
      <p:pic>
        <p:nvPicPr>
          <p:cNvPr id="9" name="Imagen 2" descr="image002">
            <a:extLst>
              <a:ext uri="{FF2B5EF4-FFF2-40B4-BE49-F238E27FC236}">
                <a16:creationId xmlns:a16="http://schemas.microsoft.com/office/drawing/2014/main" id="{A5DD2ED1-4296-4236-AABA-C4D5660B48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97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DO"/>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E367E92-8A59-4846-AC93-230034E6CFD1}" type="datetimeFigureOut">
              <a:rPr lang="es-DO" smtClean="0"/>
              <a:t>16/11/2024</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fld id="{08A9E164-F805-4C5D-8469-A54DFF41B659}" type="slidenum">
              <a:rPr lang="es-DO" smtClean="0"/>
              <a:t>‹Nº›</a:t>
            </a:fld>
            <a:endParaRPr lang="es-DO"/>
          </a:p>
        </p:txBody>
      </p:sp>
      <p:pic>
        <p:nvPicPr>
          <p:cNvPr id="9" name="Imagen 2" descr="image002">
            <a:extLst>
              <a:ext uri="{FF2B5EF4-FFF2-40B4-BE49-F238E27FC236}">
                <a16:creationId xmlns:a16="http://schemas.microsoft.com/office/drawing/2014/main" id="{08683F47-9E4A-4732-A132-1CD52F8E8A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7865" y="5879462"/>
            <a:ext cx="1223135" cy="5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7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D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67E92-8A59-4846-AC93-230034E6CFD1}" type="datetimeFigureOut">
              <a:rPr lang="es-DO" smtClean="0"/>
              <a:t>16/11/2024</a:t>
            </a:fld>
            <a:endParaRPr lang="es-D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9E164-F805-4C5D-8469-A54DFF41B659}" type="slidenum">
              <a:rPr lang="es-DO" smtClean="0"/>
              <a:t>‹Nº›</a:t>
            </a:fld>
            <a:endParaRPr lang="es-DO"/>
          </a:p>
        </p:txBody>
      </p:sp>
    </p:spTree>
    <p:extLst>
      <p:ext uri="{BB962C8B-B14F-4D97-AF65-F5344CB8AC3E}">
        <p14:creationId xmlns:p14="http://schemas.microsoft.com/office/powerpoint/2010/main" val="3610253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C063892-C193-9682-8719-2E311F554532}"/>
              </a:ext>
            </a:extLst>
          </p:cNvPr>
          <p:cNvSpPr>
            <a:spLocks noGrp="1"/>
          </p:cNvSpPr>
          <p:nvPr>
            <p:ph type="subTitle" idx="1"/>
          </p:nvPr>
        </p:nvSpPr>
        <p:spPr>
          <a:xfrm>
            <a:off x="0" y="1886827"/>
            <a:ext cx="5279571" cy="1770774"/>
          </a:xfrm>
        </p:spPr>
        <p:txBody>
          <a:bodyPr>
            <a:normAutofit/>
          </a:bodyPr>
          <a:lstStyle/>
          <a:p>
            <a:r>
              <a:rPr lang="es-DO" sz="3600" b="1" dirty="0">
                <a:solidFill>
                  <a:srgbClr val="1F497D"/>
                </a:solidFill>
                <a:effectLst/>
                <a:latin typeface="Calibri" panose="020F0502020204030204" pitchFamily="34" charset="0"/>
                <a:ea typeface="Aptos" panose="020B0004020202020204" pitchFamily="34" charset="0"/>
              </a:rPr>
              <a:t>Ciberseguridad. Una estrategia Informática / Militar</a:t>
            </a:r>
            <a:endParaRPr lang="en-US" sz="3600" dirty="0"/>
          </a:p>
        </p:txBody>
      </p:sp>
      <p:pic>
        <p:nvPicPr>
          <p:cNvPr id="8" name="Imagen 7">
            <a:extLst>
              <a:ext uri="{FF2B5EF4-FFF2-40B4-BE49-F238E27FC236}">
                <a16:creationId xmlns:a16="http://schemas.microsoft.com/office/drawing/2014/main" id="{1BF60DFD-4769-6A5F-1B8E-9473296D78AF}"/>
              </a:ext>
            </a:extLst>
          </p:cNvPr>
          <p:cNvPicPr>
            <a:picLocks noChangeAspect="1"/>
          </p:cNvPicPr>
          <p:nvPr/>
        </p:nvPicPr>
        <p:blipFill>
          <a:blip r:embed="rId2"/>
          <a:stretch>
            <a:fillRect/>
          </a:stretch>
        </p:blipFill>
        <p:spPr>
          <a:xfrm>
            <a:off x="-1" y="0"/>
            <a:ext cx="4585089" cy="704538"/>
          </a:xfrm>
          <a:prstGeom prst="rect">
            <a:avLst/>
          </a:prstGeom>
        </p:spPr>
      </p:pic>
      <p:pic>
        <p:nvPicPr>
          <p:cNvPr id="4" name="Picture 3">
            <a:extLst>
              <a:ext uri="{FF2B5EF4-FFF2-40B4-BE49-F238E27FC236}">
                <a16:creationId xmlns:a16="http://schemas.microsoft.com/office/drawing/2014/main" id="{84EF2022-2808-5B21-163E-67AD739B7919}"/>
              </a:ext>
            </a:extLst>
          </p:cNvPr>
          <p:cNvPicPr>
            <a:picLocks noChangeAspect="1"/>
          </p:cNvPicPr>
          <p:nvPr/>
        </p:nvPicPr>
        <p:blipFill>
          <a:blip r:embed="rId3"/>
          <a:stretch>
            <a:fillRect/>
          </a:stretch>
        </p:blipFill>
        <p:spPr>
          <a:xfrm>
            <a:off x="5246915" y="704538"/>
            <a:ext cx="6324600" cy="5086350"/>
          </a:xfrm>
          <a:prstGeom prst="rect">
            <a:avLst/>
          </a:prstGeom>
        </p:spPr>
      </p:pic>
    </p:spTree>
    <p:extLst>
      <p:ext uri="{BB962C8B-B14F-4D97-AF65-F5344CB8AC3E}">
        <p14:creationId xmlns:p14="http://schemas.microsoft.com/office/powerpoint/2010/main" val="239833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AAAA4-AD4E-6E97-6187-6016A76779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695C6CE-A918-6B10-2B67-4804AACA3ABA}"/>
              </a:ext>
            </a:extLst>
          </p:cNvPr>
          <p:cNvSpPr>
            <a:spLocks noGrp="1"/>
          </p:cNvSpPr>
          <p:nvPr>
            <p:ph type="title"/>
          </p:nvPr>
        </p:nvSpPr>
        <p:spPr>
          <a:xfrm>
            <a:off x="838200" y="108857"/>
            <a:ext cx="10515600" cy="1792968"/>
          </a:xfrm>
        </p:spPr>
        <p:txBody>
          <a:bodyPr anchor="ctr">
            <a:noAutofit/>
          </a:bodyPr>
          <a:lstStyle/>
          <a:p>
            <a:r>
              <a:rPr lang="es-DO" sz="2400" b="1" dirty="0"/>
              <a:t>Cámaras Secretas y Túneles</a:t>
            </a:r>
            <a:br>
              <a:rPr lang="es-DO" sz="2400" b="1" dirty="0"/>
            </a:br>
            <a:r>
              <a:rPr lang="es-DO" sz="2400" b="1" dirty="0"/>
              <a:t>Las </a:t>
            </a:r>
            <a:r>
              <a:rPr lang="es-DO" sz="2400" b="1" dirty="0">
                <a:solidFill>
                  <a:srgbClr val="FF0000"/>
                </a:solidFill>
              </a:rPr>
              <a:t>cámaras y túneles </a:t>
            </a:r>
            <a:r>
              <a:rPr lang="es-DO" sz="2400" dirty="0"/>
              <a:t>secretos permiten a los residentes del castillo moverse sin ser detectados</a:t>
            </a:r>
            <a:r>
              <a:rPr lang="es-DO" sz="2400" b="1" dirty="0"/>
              <a:t>. </a:t>
            </a:r>
            <a:br>
              <a:rPr lang="es-DO" sz="2400" b="1" dirty="0"/>
            </a:br>
            <a:r>
              <a:rPr lang="es-DO" sz="2400" dirty="0"/>
              <a:t>Esto se relaciona con las VPN </a:t>
            </a:r>
            <a:r>
              <a:rPr lang="es-DO" sz="2400" b="1" dirty="0">
                <a:solidFill>
                  <a:srgbClr val="FF0000"/>
                </a:solidFill>
              </a:rPr>
              <a:t>(Redes Privadas Virtuales)</a:t>
            </a:r>
            <a:r>
              <a:rPr lang="es-DO" sz="2400" b="1" dirty="0"/>
              <a:t>, </a:t>
            </a:r>
            <a:r>
              <a:rPr lang="es-DO" sz="2400" dirty="0"/>
              <a:t>que protegen el tráfico de datos mientras viaja por redes inseguras</a:t>
            </a:r>
          </a:p>
        </p:txBody>
      </p:sp>
      <p:pic>
        <p:nvPicPr>
          <p:cNvPr id="4" name="Picture 3" descr="A close-up of a tunnel&#10;&#10;Description automatically generated">
            <a:extLst>
              <a:ext uri="{FF2B5EF4-FFF2-40B4-BE49-F238E27FC236}">
                <a16:creationId xmlns:a16="http://schemas.microsoft.com/office/drawing/2014/main" id="{0BEC0650-C2FA-9797-21EC-424803463320}"/>
              </a:ext>
            </a:extLst>
          </p:cNvPr>
          <p:cNvPicPr>
            <a:picLocks noChangeAspect="1"/>
          </p:cNvPicPr>
          <p:nvPr/>
        </p:nvPicPr>
        <p:blipFill>
          <a:blip r:embed="rId2"/>
          <a:srcRect t="6477" b="4053"/>
          <a:stretch/>
        </p:blipFill>
        <p:spPr>
          <a:xfrm>
            <a:off x="620486" y="1901825"/>
            <a:ext cx="10515600" cy="4020004"/>
          </a:xfrm>
          <a:prstGeom prst="rect">
            <a:avLst/>
          </a:prstGeom>
          <a:noFill/>
        </p:spPr>
      </p:pic>
    </p:spTree>
    <p:extLst>
      <p:ext uri="{BB962C8B-B14F-4D97-AF65-F5344CB8AC3E}">
        <p14:creationId xmlns:p14="http://schemas.microsoft.com/office/powerpoint/2010/main" val="203548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E9C728-93A3-A1C8-9A49-4D0D1CE391E9}"/>
            </a:ext>
          </a:extLst>
        </p:cNvPr>
        <p:cNvGrpSpPr/>
        <p:nvPr/>
      </p:nvGrpSpPr>
      <p:grpSpPr>
        <a:xfrm>
          <a:off x="0" y="0"/>
          <a:ext cx="0" cy="0"/>
          <a:chOff x="0" y="0"/>
          <a:chExt cx="0" cy="0"/>
        </a:xfrm>
      </p:grpSpPr>
      <p:pic>
        <p:nvPicPr>
          <p:cNvPr id="5" name="Picture 4" descr="A stone tower with a tower on top&#10;&#10;Description automatically generated">
            <a:extLst>
              <a:ext uri="{FF2B5EF4-FFF2-40B4-BE49-F238E27FC236}">
                <a16:creationId xmlns:a16="http://schemas.microsoft.com/office/drawing/2014/main" id="{AC35E58A-357E-ECFB-106A-418757A70770}"/>
              </a:ext>
            </a:extLst>
          </p:cNvPr>
          <p:cNvPicPr>
            <a:picLocks noChangeAspect="1"/>
          </p:cNvPicPr>
          <p:nvPr/>
        </p:nvPicPr>
        <p:blipFill>
          <a:blip r:embed="rId2"/>
          <a:stretch>
            <a:fillRect/>
          </a:stretch>
        </p:blipFill>
        <p:spPr>
          <a:xfrm>
            <a:off x="634105" y="620720"/>
            <a:ext cx="3683978" cy="5597733"/>
          </a:xfrm>
          <a:prstGeom prst="rect">
            <a:avLst/>
          </a:prstGeom>
          <a:noFill/>
        </p:spPr>
      </p:pic>
      <p:sp>
        <p:nvSpPr>
          <p:cNvPr id="24" name="Rectangle 23">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3" name="Subtitle 2">
            <a:extLst>
              <a:ext uri="{FF2B5EF4-FFF2-40B4-BE49-F238E27FC236}">
                <a16:creationId xmlns:a16="http://schemas.microsoft.com/office/drawing/2014/main" id="{84FDD0D3-AB26-BF37-9883-1E88AF37F594}"/>
              </a:ext>
            </a:extLst>
          </p:cNvPr>
          <p:cNvSpPr>
            <a:spLocks noGrp="1"/>
          </p:cNvSpPr>
          <p:nvPr>
            <p:ph type="title"/>
          </p:nvPr>
        </p:nvSpPr>
        <p:spPr>
          <a:xfrm>
            <a:off x="5278781" y="620720"/>
            <a:ext cx="6157545" cy="5523515"/>
          </a:xfrm>
        </p:spPr>
        <p:txBody>
          <a:bodyPr vert="horz" lIns="91440" tIns="45720" rIns="91440" bIns="45720" rtlCol="0" anchor="ctr">
            <a:normAutofit/>
          </a:bodyPr>
          <a:lstStyle/>
          <a:p>
            <a:r>
              <a:rPr lang="es-DO" sz="2400" b="1" kern="1200" dirty="0">
                <a:solidFill>
                  <a:schemeClr val="tx1"/>
                </a:solidFill>
                <a:latin typeface="+mj-lt"/>
                <a:ea typeface="+mj-ea"/>
                <a:cs typeface="+mj-cs"/>
              </a:rPr>
              <a:t>Torre de Vigilancia </a:t>
            </a:r>
            <a:br>
              <a:rPr lang="es-DO" sz="2400" kern="1200" dirty="0">
                <a:solidFill>
                  <a:schemeClr val="tx1"/>
                </a:solidFill>
                <a:latin typeface="+mj-lt"/>
                <a:ea typeface="+mj-ea"/>
                <a:cs typeface="+mj-cs"/>
              </a:rPr>
            </a:br>
            <a:r>
              <a:rPr lang="es-DO" sz="2400" kern="1200" dirty="0">
                <a:solidFill>
                  <a:schemeClr val="tx1"/>
                </a:solidFill>
                <a:latin typeface="+mj-lt"/>
                <a:ea typeface="+mj-ea"/>
                <a:cs typeface="+mj-cs"/>
              </a:rPr>
              <a:t>Desde la </a:t>
            </a:r>
            <a:r>
              <a:rPr lang="es-DO" sz="2400" b="1" kern="1200" dirty="0">
                <a:solidFill>
                  <a:srgbClr val="FF0000"/>
                </a:solidFill>
                <a:latin typeface="+mj-lt"/>
                <a:ea typeface="+mj-ea"/>
                <a:cs typeface="+mj-cs"/>
              </a:rPr>
              <a:t>torre de vigilancia</a:t>
            </a:r>
            <a:r>
              <a:rPr lang="es-DO" sz="2400" kern="1200" dirty="0">
                <a:solidFill>
                  <a:schemeClr val="tx1"/>
                </a:solidFill>
                <a:latin typeface="+mj-lt"/>
                <a:ea typeface="+mj-ea"/>
                <a:cs typeface="+mj-cs"/>
              </a:rPr>
              <a:t>, los vigías observan todo el perímetro en busca de amenazas. </a:t>
            </a:r>
            <a:br>
              <a:rPr lang="es-DO" sz="2400" kern="1200" dirty="0">
                <a:solidFill>
                  <a:schemeClr val="tx1"/>
                </a:solidFill>
                <a:latin typeface="+mj-lt"/>
                <a:ea typeface="+mj-ea"/>
                <a:cs typeface="+mj-cs"/>
              </a:rPr>
            </a:br>
            <a:r>
              <a:rPr lang="es-DO" sz="2400" kern="1200" dirty="0">
                <a:solidFill>
                  <a:schemeClr val="tx1"/>
                </a:solidFill>
                <a:latin typeface="+mj-lt"/>
                <a:ea typeface="+mj-ea"/>
                <a:cs typeface="+mj-cs"/>
              </a:rPr>
              <a:t>Esto se asemeja al </a:t>
            </a:r>
            <a:r>
              <a:rPr lang="es-DO" sz="2400" b="1" kern="1200" dirty="0">
                <a:solidFill>
                  <a:srgbClr val="FF0000"/>
                </a:solidFill>
                <a:latin typeface="+mj-lt"/>
                <a:ea typeface="+mj-ea"/>
                <a:cs typeface="+mj-cs"/>
              </a:rPr>
              <a:t>monitoreo continuo</a:t>
            </a:r>
            <a:r>
              <a:rPr lang="es-DO" sz="2400" b="1" kern="1200" dirty="0">
                <a:solidFill>
                  <a:schemeClr val="tx1"/>
                </a:solidFill>
                <a:latin typeface="+mj-lt"/>
                <a:ea typeface="+mj-ea"/>
                <a:cs typeface="+mj-cs"/>
              </a:rPr>
              <a:t> </a:t>
            </a:r>
            <a:r>
              <a:rPr lang="es-DO" sz="2400" kern="1200" dirty="0">
                <a:solidFill>
                  <a:schemeClr val="tx1"/>
                </a:solidFill>
                <a:latin typeface="+mj-lt"/>
                <a:ea typeface="+mj-ea"/>
                <a:cs typeface="+mj-cs"/>
              </a:rPr>
              <a:t>o un </a:t>
            </a:r>
            <a:r>
              <a:rPr lang="es-DO" sz="2400" b="1" kern="1200" dirty="0">
                <a:solidFill>
                  <a:srgbClr val="FF0000"/>
                </a:solidFill>
                <a:latin typeface="+mj-lt"/>
                <a:ea typeface="+mj-ea"/>
                <a:cs typeface="+mj-cs"/>
              </a:rPr>
              <a:t>SOC</a:t>
            </a:r>
            <a:r>
              <a:rPr lang="es-DO" sz="2400" kern="1200" dirty="0">
                <a:solidFill>
                  <a:schemeClr val="tx1"/>
                </a:solidFill>
                <a:latin typeface="+mj-lt"/>
                <a:ea typeface="+mj-ea"/>
                <a:cs typeface="+mj-cs"/>
              </a:rPr>
              <a:t>, que revisa y responde a incidentes de seguridad en tiempo real.</a:t>
            </a:r>
          </a:p>
        </p:txBody>
      </p:sp>
    </p:spTree>
    <p:extLst>
      <p:ext uri="{BB962C8B-B14F-4D97-AF65-F5344CB8AC3E}">
        <p14:creationId xmlns:p14="http://schemas.microsoft.com/office/powerpoint/2010/main" val="371506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52C67-5DA7-D6BA-70D0-07AC435421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11F2EE1-1537-A726-DC34-ECF60A4D655D}"/>
              </a:ext>
            </a:extLst>
          </p:cNvPr>
          <p:cNvSpPr>
            <a:spLocks noGrp="1"/>
          </p:cNvSpPr>
          <p:nvPr>
            <p:ph type="title"/>
          </p:nvPr>
        </p:nvSpPr>
        <p:spPr>
          <a:xfrm>
            <a:off x="990600" y="4768883"/>
            <a:ext cx="9144000" cy="1564047"/>
          </a:xfrm>
        </p:spPr>
        <p:txBody>
          <a:bodyPr vert="horz" lIns="91440" tIns="45720" rIns="91440" bIns="45720" rtlCol="0" anchor="b">
            <a:noAutofit/>
          </a:bodyPr>
          <a:lstStyle/>
          <a:p>
            <a:r>
              <a:rPr lang="es-DO" sz="2400" b="1" dirty="0"/>
              <a:t>Murallas del Castillo</a:t>
            </a:r>
            <a:br>
              <a:rPr lang="es-DO" sz="2400" dirty="0"/>
            </a:br>
            <a:r>
              <a:rPr lang="es-DO" sz="2400" dirty="0"/>
              <a:t>Las </a:t>
            </a:r>
            <a:r>
              <a:rPr lang="es-DO" sz="2400" b="1" dirty="0">
                <a:solidFill>
                  <a:srgbClr val="FF0000"/>
                </a:solidFill>
              </a:rPr>
              <a:t>murallas</a:t>
            </a:r>
            <a:r>
              <a:rPr lang="es-DO" sz="2400" dirty="0"/>
              <a:t> son la primera línea de defensa que bloquea a los atacantes externos. </a:t>
            </a:r>
            <a:br>
              <a:rPr lang="es-DO" sz="2400" dirty="0"/>
            </a:br>
            <a:r>
              <a:rPr lang="es-DO" sz="2400" dirty="0"/>
              <a:t>Representa el </a:t>
            </a:r>
            <a:r>
              <a:rPr lang="es-DO" sz="2400" b="1" dirty="0">
                <a:solidFill>
                  <a:srgbClr val="FF0000"/>
                </a:solidFill>
              </a:rPr>
              <a:t>firewall</a:t>
            </a:r>
            <a:r>
              <a:rPr lang="es-DO" sz="2400" dirty="0">
                <a:solidFill>
                  <a:srgbClr val="FF0000"/>
                </a:solidFill>
              </a:rPr>
              <a:t>,</a:t>
            </a:r>
            <a:r>
              <a:rPr lang="es-DO" sz="2400" dirty="0"/>
              <a:t> que impide que tráfico no deseado entre en la red.</a:t>
            </a:r>
          </a:p>
        </p:txBody>
      </p:sp>
      <p:pic>
        <p:nvPicPr>
          <p:cNvPr id="5" name="Picture 4">
            <a:extLst>
              <a:ext uri="{FF2B5EF4-FFF2-40B4-BE49-F238E27FC236}">
                <a16:creationId xmlns:a16="http://schemas.microsoft.com/office/drawing/2014/main" id="{1A618007-4484-5C47-4C13-8EADE559512D}"/>
              </a:ext>
            </a:extLst>
          </p:cNvPr>
          <p:cNvPicPr>
            <a:picLocks noChangeAspect="1"/>
          </p:cNvPicPr>
          <p:nvPr/>
        </p:nvPicPr>
        <p:blipFill>
          <a:blip r:embed="rId2"/>
          <a:srcRect t="19848" b="21126"/>
          <a:stretch/>
        </p:blipFill>
        <p:spPr>
          <a:xfrm>
            <a:off x="20" y="10"/>
            <a:ext cx="12191980" cy="4605671"/>
          </a:xfrm>
          <a:prstGeom prst="rect">
            <a:avLst/>
          </a:prstGeom>
        </p:spPr>
      </p:pic>
      <p:grpSp>
        <p:nvGrpSpPr>
          <p:cNvPr id="17" name="Group 16">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8" name="Rectangle 17">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137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B3A7E-AB34-9E33-93F1-8D2BBE01A9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C757ED-58E5-B759-661F-4BD0EA80DB40}"/>
              </a:ext>
            </a:extLst>
          </p:cNvPr>
          <p:cNvSpPr>
            <a:spLocks noGrp="1"/>
          </p:cNvSpPr>
          <p:nvPr>
            <p:ph type="title"/>
          </p:nvPr>
        </p:nvSpPr>
        <p:spPr>
          <a:xfrm>
            <a:off x="7282543" y="921390"/>
            <a:ext cx="4495800" cy="4271386"/>
          </a:xfrm>
        </p:spPr>
        <p:txBody>
          <a:bodyPr vert="horz" lIns="91440" tIns="45720" rIns="91440" bIns="45720" rtlCol="0" anchor="t">
            <a:noAutofit/>
          </a:bodyPr>
          <a:lstStyle/>
          <a:p>
            <a:r>
              <a:rPr lang="es-DO" sz="2400" b="1" dirty="0"/>
              <a:t>Guardias del Castillo </a:t>
            </a:r>
            <a:br>
              <a:rPr lang="es-DO" sz="2400" b="1" dirty="0"/>
            </a:br>
            <a:r>
              <a:rPr lang="es-DO" sz="2400" dirty="0"/>
              <a:t>Los</a:t>
            </a:r>
            <a:r>
              <a:rPr lang="es-DO" sz="2400" b="1" dirty="0"/>
              <a:t> </a:t>
            </a:r>
            <a:r>
              <a:rPr lang="es-DO" sz="2400" b="1" dirty="0">
                <a:solidFill>
                  <a:srgbClr val="FF0000"/>
                </a:solidFill>
              </a:rPr>
              <a:t>guardias monitorean </a:t>
            </a:r>
            <a:r>
              <a:rPr lang="es-DO" sz="2400" dirty="0"/>
              <a:t>constantemente el castillo, buscando cualquier actividad sospechosa y enfrentando a intrusos. </a:t>
            </a:r>
            <a:br>
              <a:rPr lang="es-DO" sz="2400" b="1" dirty="0"/>
            </a:br>
            <a:r>
              <a:rPr lang="es-DO" sz="2400" dirty="0"/>
              <a:t>Esto representa los </a:t>
            </a:r>
            <a:r>
              <a:rPr lang="es-DO" sz="2400" b="1" dirty="0">
                <a:solidFill>
                  <a:srgbClr val="FF0000"/>
                </a:solidFill>
              </a:rPr>
              <a:t>antivirus y sistemas de detección de intrusos (IDS) </a:t>
            </a:r>
            <a:r>
              <a:rPr lang="es-DO" sz="2400" dirty="0"/>
              <a:t>que vigilan y bloquean amenazas</a:t>
            </a:r>
          </a:p>
        </p:txBody>
      </p:sp>
      <p:pic>
        <p:nvPicPr>
          <p:cNvPr id="5" name="Picture 4" descr="A person in armor holding a sword&#10;&#10;Description automatically generated">
            <a:extLst>
              <a:ext uri="{FF2B5EF4-FFF2-40B4-BE49-F238E27FC236}">
                <a16:creationId xmlns:a16="http://schemas.microsoft.com/office/drawing/2014/main" id="{F74BE8F4-BFFA-EDA7-3F74-DEE8E4E76A7B}"/>
              </a:ext>
            </a:extLst>
          </p:cNvPr>
          <p:cNvPicPr>
            <a:picLocks noChangeAspect="1"/>
          </p:cNvPicPr>
          <p:nvPr/>
        </p:nvPicPr>
        <p:blipFill>
          <a:blip r:embed="rId2"/>
          <a:srcRect b="26357"/>
          <a:stretch/>
        </p:blipFill>
        <p:spPr>
          <a:xfrm>
            <a:off x="20" y="10"/>
            <a:ext cx="6709729" cy="6857990"/>
          </a:xfrm>
          <a:prstGeom prst="rect">
            <a:avLst/>
          </a:prstGeom>
        </p:spPr>
      </p:pic>
      <p:grpSp>
        <p:nvGrpSpPr>
          <p:cNvPr id="10" name="Group 9">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11" name="Rectangle 10">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276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4E136E-719E-34D6-B790-51F11CF819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442C56-28FF-0FCA-EB29-06DA7854796D}"/>
              </a:ext>
            </a:extLst>
          </p:cNvPr>
          <p:cNvSpPr>
            <a:spLocks noGrp="1"/>
          </p:cNvSpPr>
          <p:nvPr>
            <p:ph type="title"/>
          </p:nvPr>
        </p:nvSpPr>
        <p:spPr>
          <a:xfrm>
            <a:off x="7720781" y="1320127"/>
            <a:ext cx="3633019" cy="3295416"/>
          </a:xfrm>
        </p:spPr>
        <p:txBody>
          <a:bodyPr vert="horz" lIns="91440" tIns="45720" rIns="91440" bIns="45720" rtlCol="0" anchor="t">
            <a:normAutofit/>
          </a:bodyPr>
          <a:lstStyle/>
          <a:p>
            <a:r>
              <a:rPr lang="es-DO" sz="2400" b="1" kern="1200" dirty="0">
                <a:solidFill>
                  <a:schemeClr val="tx1"/>
                </a:solidFill>
                <a:latin typeface="+mj-lt"/>
                <a:ea typeface="+mj-ea"/>
                <a:cs typeface="+mj-cs"/>
              </a:rPr>
              <a:t>Llaves del tesoro </a:t>
            </a:r>
            <a:br>
              <a:rPr lang="es-DO" sz="2400" b="1" kern="1200" dirty="0">
                <a:solidFill>
                  <a:schemeClr val="tx1"/>
                </a:solidFill>
                <a:latin typeface="+mj-lt"/>
                <a:ea typeface="+mj-ea"/>
                <a:cs typeface="+mj-cs"/>
              </a:rPr>
            </a:br>
            <a:r>
              <a:rPr lang="es-DO" sz="2400" kern="1200" dirty="0">
                <a:solidFill>
                  <a:schemeClr val="tx1"/>
                </a:solidFill>
                <a:latin typeface="+mj-lt"/>
                <a:ea typeface="+mj-ea"/>
                <a:cs typeface="+mj-cs"/>
              </a:rPr>
              <a:t>Las </a:t>
            </a:r>
            <a:r>
              <a:rPr lang="es-DO" sz="2400" b="1" kern="1200" dirty="0">
                <a:solidFill>
                  <a:srgbClr val="FF0000"/>
                </a:solidFill>
                <a:latin typeface="+mj-lt"/>
                <a:ea typeface="+mj-ea"/>
                <a:cs typeface="+mj-cs"/>
              </a:rPr>
              <a:t>llaves</a:t>
            </a:r>
            <a:r>
              <a:rPr lang="es-DO" sz="2400" kern="1200" dirty="0">
                <a:solidFill>
                  <a:schemeClr val="tx1"/>
                </a:solidFill>
                <a:latin typeface="+mj-lt"/>
                <a:ea typeface="+mj-ea"/>
                <a:cs typeface="+mj-cs"/>
              </a:rPr>
              <a:t> para acceder a las bóvedas son distribuidas solo entre los guardianes más confiables. Esto es una analogía de la </a:t>
            </a:r>
            <a:r>
              <a:rPr lang="es-DO" sz="2400" b="1" kern="1200" dirty="0">
                <a:solidFill>
                  <a:srgbClr val="FF0000"/>
                </a:solidFill>
                <a:latin typeface="+mj-lt"/>
                <a:ea typeface="+mj-ea"/>
                <a:cs typeface="+mj-cs"/>
              </a:rPr>
              <a:t>gestión de contraseñas</a:t>
            </a:r>
            <a:r>
              <a:rPr lang="es-DO" sz="2400" kern="1200" dirty="0">
                <a:solidFill>
                  <a:srgbClr val="FF0000"/>
                </a:solidFill>
                <a:latin typeface="+mj-lt"/>
                <a:ea typeface="+mj-ea"/>
                <a:cs typeface="+mj-cs"/>
              </a:rPr>
              <a:t> </a:t>
            </a:r>
            <a:r>
              <a:rPr lang="es-DO" sz="2400" kern="1200" dirty="0">
                <a:solidFill>
                  <a:schemeClr val="tx1"/>
                </a:solidFill>
                <a:latin typeface="+mj-lt"/>
                <a:ea typeface="+mj-ea"/>
                <a:cs typeface="+mj-cs"/>
              </a:rPr>
              <a:t>seguras para proteger accesos críticos.</a:t>
            </a:r>
          </a:p>
        </p:txBody>
      </p:sp>
      <p:pic>
        <p:nvPicPr>
          <p:cNvPr id="5" name="Picture 4">
            <a:extLst>
              <a:ext uri="{FF2B5EF4-FFF2-40B4-BE49-F238E27FC236}">
                <a16:creationId xmlns:a16="http://schemas.microsoft.com/office/drawing/2014/main" id="{7F808D03-EAD2-1CEE-9F07-94557D8B9A9B}"/>
              </a:ext>
            </a:extLst>
          </p:cNvPr>
          <p:cNvPicPr>
            <a:picLocks noChangeAspect="1"/>
          </p:cNvPicPr>
          <p:nvPr/>
        </p:nvPicPr>
        <p:blipFill>
          <a:blip r:embed="rId2"/>
          <a:stretch>
            <a:fillRect/>
          </a:stretch>
        </p:blipFill>
        <p:spPr>
          <a:xfrm>
            <a:off x="782090" y="1103056"/>
            <a:ext cx="6400376" cy="4480263"/>
          </a:xfrm>
          <a:prstGeom prst="rect">
            <a:avLst/>
          </a:prstGeom>
        </p:spPr>
      </p:pic>
      <p:grpSp>
        <p:nvGrpSpPr>
          <p:cNvPr id="15" name="Group 14">
            <a:extLst>
              <a:ext uri="{FF2B5EF4-FFF2-40B4-BE49-F238E27FC236}">
                <a16:creationId xmlns:a16="http://schemas.microsoft.com/office/drawing/2014/main" id="{7E0FE442-FDE7-03A0-48D0-17C4325DB2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6" name="Rectangle 15">
              <a:extLst>
                <a:ext uri="{FF2B5EF4-FFF2-40B4-BE49-F238E27FC236}">
                  <a16:creationId xmlns:a16="http://schemas.microsoft.com/office/drawing/2014/main" id="{45A187A5-6081-1B66-F1E9-CB90253CC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22D013-AC81-41D9-9EAC-40AF2594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632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4DEA1F-3F41-26F2-57AB-DD65A88C49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C4833A-CFED-20BA-B57D-9807DA6AF63A}"/>
              </a:ext>
            </a:extLst>
          </p:cNvPr>
          <p:cNvSpPr>
            <a:spLocks noGrp="1"/>
          </p:cNvSpPr>
          <p:nvPr>
            <p:ph type="title"/>
          </p:nvPr>
        </p:nvSpPr>
        <p:spPr>
          <a:xfrm>
            <a:off x="7720781" y="1320127"/>
            <a:ext cx="4188190" cy="4492844"/>
          </a:xfrm>
        </p:spPr>
        <p:txBody>
          <a:bodyPr vert="horz" lIns="91440" tIns="45720" rIns="91440" bIns="45720" rtlCol="0" anchor="t">
            <a:noAutofit/>
          </a:bodyPr>
          <a:lstStyle/>
          <a:p>
            <a:r>
              <a:rPr lang="es-DO" sz="2400" b="1" kern="1200" dirty="0">
                <a:solidFill>
                  <a:schemeClr val="tx1"/>
                </a:solidFill>
                <a:latin typeface="+mj-lt"/>
                <a:ea typeface="+mj-ea"/>
                <a:cs typeface="+mj-cs"/>
              </a:rPr>
              <a:t>Alerta del Pueblo</a:t>
            </a:r>
            <a:br>
              <a:rPr lang="es-DO" sz="2400" b="1" kern="1200" dirty="0">
                <a:solidFill>
                  <a:schemeClr val="tx1"/>
                </a:solidFill>
                <a:latin typeface="+mj-lt"/>
                <a:ea typeface="+mj-ea"/>
                <a:cs typeface="+mj-cs"/>
              </a:rPr>
            </a:br>
            <a:r>
              <a:rPr lang="es-DO" sz="2400" kern="1200" dirty="0">
                <a:solidFill>
                  <a:schemeClr val="tx1"/>
                </a:solidFill>
                <a:latin typeface="+mj-lt"/>
                <a:ea typeface="+mj-ea"/>
                <a:cs typeface="+mj-cs"/>
              </a:rPr>
              <a:t>Los </a:t>
            </a:r>
            <a:r>
              <a:rPr lang="es-DO" sz="2400" b="1" kern="1200" dirty="0">
                <a:solidFill>
                  <a:srgbClr val="FF0000"/>
                </a:solidFill>
                <a:latin typeface="+mj-lt"/>
                <a:ea typeface="+mj-ea"/>
                <a:cs typeface="+mj-cs"/>
              </a:rPr>
              <a:t>aldeanos</a:t>
            </a:r>
            <a:r>
              <a:rPr lang="es-DO" sz="2400" kern="1200" dirty="0">
                <a:solidFill>
                  <a:schemeClr val="tx1"/>
                </a:solidFill>
                <a:latin typeface="+mj-lt"/>
                <a:ea typeface="+mj-ea"/>
                <a:cs typeface="+mj-cs"/>
              </a:rPr>
              <a:t> dentro del castillo deben estar atentos y reportar cualquier actividad sospechosa. </a:t>
            </a:r>
            <a:br>
              <a:rPr lang="es-DO" sz="2400" kern="1200" dirty="0">
                <a:solidFill>
                  <a:schemeClr val="tx1"/>
                </a:solidFill>
                <a:latin typeface="+mj-lt"/>
                <a:ea typeface="+mj-ea"/>
                <a:cs typeface="+mj-cs"/>
              </a:rPr>
            </a:br>
            <a:r>
              <a:rPr lang="es-DO" sz="2400" kern="1200" dirty="0">
                <a:solidFill>
                  <a:schemeClr val="tx1"/>
                </a:solidFill>
                <a:latin typeface="+mj-lt"/>
                <a:ea typeface="+mj-ea"/>
                <a:cs typeface="+mj-cs"/>
              </a:rPr>
              <a:t>Esto simboliza la </a:t>
            </a:r>
            <a:r>
              <a:rPr lang="es-DO" sz="2400" b="1" kern="1200" dirty="0">
                <a:solidFill>
                  <a:srgbClr val="FF0000"/>
                </a:solidFill>
                <a:latin typeface="+mj-lt"/>
                <a:ea typeface="+mj-ea"/>
                <a:cs typeface="+mj-cs"/>
              </a:rPr>
              <a:t>capacitación y concienciación en ciberseguridad</a:t>
            </a:r>
            <a:r>
              <a:rPr lang="es-DO" sz="2400" kern="1200" dirty="0">
                <a:solidFill>
                  <a:schemeClr val="tx1"/>
                </a:solidFill>
                <a:latin typeface="+mj-lt"/>
                <a:ea typeface="+mj-ea"/>
                <a:cs typeface="+mj-cs"/>
              </a:rPr>
              <a:t>, vital para que </a:t>
            </a:r>
            <a:r>
              <a:rPr lang="es-DO" sz="2400" kern="1200" dirty="0">
                <a:latin typeface="+mj-lt"/>
                <a:ea typeface="+mj-ea"/>
                <a:cs typeface="+mj-cs"/>
              </a:rPr>
              <a:t>los usuarios detecten y respondan a amenazas.</a:t>
            </a:r>
          </a:p>
        </p:txBody>
      </p:sp>
      <p:pic>
        <p:nvPicPr>
          <p:cNvPr id="5" name="Picture 4">
            <a:extLst>
              <a:ext uri="{FF2B5EF4-FFF2-40B4-BE49-F238E27FC236}">
                <a16:creationId xmlns:a16="http://schemas.microsoft.com/office/drawing/2014/main" id="{C0B9F9B8-78AF-1092-CD5E-820087884DFA}"/>
              </a:ext>
            </a:extLst>
          </p:cNvPr>
          <p:cNvPicPr>
            <a:picLocks noChangeAspect="1"/>
          </p:cNvPicPr>
          <p:nvPr/>
        </p:nvPicPr>
        <p:blipFill>
          <a:blip r:embed="rId2"/>
          <a:stretch>
            <a:fillRect/>
          </a:stretch>
        </p:blipFill>
        <p:spPr>
          <a:xfrm>
            <a:off x="1136260" y="755166"/>
            <a:ext cx="5692035" cy="5176044"/>
          </a:xfrm>
          <a:prstGeom prst="rect">
            <a:avLst/>
          </a:prstGeom>
        </p:spPr>
      </p:pic>
      <p:grpSp>
        <p:nvGrpSpPr>
          <p:cNvPr id="10" name="Group 9">
            <a:extLst>
              <a:ext uri="{FF2B5EF4-FFF2-40B4-BE49-F238E27FC236}">
                <a16:creationId xmlns:a16="http://schemas.microsoft.com/office/drawing/2014/main" id="{7E0FE442-FDE7-03A0-48D0-17C4325DB2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45A187A5-6081-1B66-F1E9-CB90253CC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2D013-AC81-41D9-9EAC-40AF2594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75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56C6-E0B6-09A5-A435-94EFD48F94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F921CA-4811-D4F8-F145-65DC595FD6AE}"/>
              </a:ext>
            </a:extLst>
          </p:cNvPr>
          <p:cNvSpPr>
            <a:spLocks noGrp="1"/>
          </p:cNvSpPr>
          <p:nvPr>
            <p:ph type="title"/>
          </p:nvPr>
        </p:nvSpPr>
        <p:spPr>
          <a:xfrm>
            <a:off x="838200" y="1840430"/>
            <a:ext cx="10515600" cy="3177140"/>
          </a:xfrm>
        </p:spPr>
        <p:txBody>
          <a:bodyPr anchor="ctr">
            <a:noAutofit/>
          </a:bodyPr>
          <a:lstStyle/>
          <a:p>
            <a:pPr marL="0" marR="0">
              <a:lnSpc>
                <a:spcPct val="115000"/>
              </a:lnSpc>
              <a:spcBef>
                <a:spcPts val="0"/>
              </a:spcBef>
              <a:spcAft>
                <a:spcPts val="800"/>
              </a:spcAft>
            </a:pPr>
            <a:r>
              <a:rPr lang="es-DO" sz="2400" b="1" dirty="0"/>
              <a:t>Defensa en Profundidad</a:t>
            </a:r>
            <a:br>
              <a:rPr lang="en-US" sz="2400" b="1" dirty="0"/>
            </a:br>
            <a:r>
              <a:rPr lang="es-DO" sz="2400" dirty="0"/>
              <a:t>Al igual que los castillos medievales que contaban con </a:t>
            </a:r>
            <a:r>
              <a:rPr lang="es-DO" sz="2400" b="1" dirty="0">
                <a:solidFill>
                  <a:srgbClr val="FF0000"/>
                </a:solidFill>
              </a:rPr>
              <a:t>múltiples capas de defensa</a:t>
            </a:r>
            <a:r>
              <a:rPr lang="es-DO" sz="2400" dirty="0"/>
              <a:t>, la ciberseguridad moderna se basa en la estrategia de defensa en profundidad. Esto implica la implementación de varias capas de seguridad, como</a:t>
            </a:r>
            <a:r>
              <a:rPr lang="es-DO" sz="2400" b="1" dirty="0">
                <a:solidFill>
                  <a:srgbClr val="FF0000"/>
                </a:solidFill>
              </a:rPr>
              <a:t> firewalls, sistemas de detección de intrusos (IDS), y segmentación de red</a:t>
            </a:r>
            <a:r>
              <a:rPr lang="es-DO" sz="2400" dirty="0"/>
              <a:t>. Cada capa actúa como una barrera adicional</a:t>
            </a:r>
            <a:endParaRPr lang="es-ES" sz="2400" dirty="0"/>
          </a:p>
        </p:txBody>
      </p:sp>
      <p:sp>
        <p:nvSpPr>
          <p:cNvPr id="2" name="TextBox 1">
            <a:extLst>
              <a:ext uri="{FF2B5EF4-FFF2-40B4-BE49-F238E27FC236}">
                <a16:creationId xmlns:a16="http://schemas.microsoft.com/office/drawing/2014/main" id="{97EB1B15-5BEF-5DC4-9414-65B8F1666B19}"/>
              </a:ext>
            </a:extLst>
          </p:cNvPr>
          <p:cNvSpPr txBox="1"/>
          <p:nvPr/>
        </p:nvSpPr>
        <p:spPr>
          <a:xfrm>
            <a:off x="1337532" y="849086"/>
            <a:ext cx="9557488" cy="584775"/>
          </a:xfrm>
          <a:prstGeom prst="rect">
            <a:avLst/>
          </a:prstGeom>
          <a:noFill/>
        </p:spPr>
        <p:txBody>
          <a:bodyPr wrap="none" rtlCol="0">
            <a:spAutoFit/>
          </a:bodyPr>
          <a:lstStyle/>
          <a:p>
            <a:r>
              <a:rPr lang="es-DO" sz="3200" b="1" dirty="0">
                <a:latin typeface="+mj-lt"/>
                <a:ea typeface="+mj-ea"/>
                <a:cs typeface="+mj-cs"/>
              </a:rPr>
              <a:t>Estrategias y tácticas medievales - </a:t>
            </a:r>
            <a:r>
              <a:rPr lang="es-ES" sz="3200" b="1" dirty="0">
                <a:latin typeface="+mj-lt"/>
                <a:ea typeface="+mj-ea"/>
                <a:cs typeface="+mj-cs"/>
              </a:rPr>
              <a:t>Aplicaciones modernas </a:t>
            </a:r>
            <a:endParaRPr lang="es-DO" sz="3200" b="1" dirty="0">
              <a:latin typeface="+mj-lt"/>
              <a:ea typeface="+mj-ea"/>
              <a:cs typeface="+mj-cs"/>
            </a:endParaRPr>
          </a:p>
        </p:txBody>
      </p:sp>
    </p:spTree>
    <p:extLst>
      <p:ext uri="{BB962C8B-B14F-4D97-AF65-F5344CB8AC3E}">
        <p14:creationId xmlns:p14="http://schemas.microsoft.com/office/powerpoint/2010/main" val="186398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97F59-AED4-4E31-77C7-69DCA2F3A5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A9A481-74A8-5932-C876-BDF6094DDB07}"/>
              </a:ext>
            </a:extLst>
          </p:cNvPr>
          <p:cNvSpPr>
            <a:spLocks noGrp="1"/>
          </p:cNvSpPr>
          <p:nvPr>
            <p:ph type="title"/>
          </p:nvPr>
        </p:nvSpPr>
        <p:spPr>
          <a:xfrm>
            <a:off x="838200" y="1840430"/>
            <a:ext cx="10515600" cy="3177140"/>
          </a:xfrm>
        </p:spPr>
        <p:txBody>
          <a:bodyPr anchor="ctr">
            <a:noAutofit/>
          </a:bodyPr>
          <a:lstStyle/>
          <a:p>
            <a:pPr marL="0" marR="0">
              <a:lnSpc>
                <a:spcPct val="115000"/>
              </a:lnSpc>
              <a:spcBef>
                <a:spcPts val="0"/>
              </a:spcBef>
              <a:spcAft>
                <a:spcPts val="800"/>
              </a:spcAft>
            </a:pPr>
            <a:r>
              <a:rPr lang="es-DO" sz="2400" b="1" dirty="0"/>
              <a:t>Gestión de Incidentes</a:t>
            </a:r>
            <a:br>
              <a:rPr lang="en-US" sz="2400" b="1" dirty="0"/>
            </a:br>
            <a:r>
              <a:rPr lang="es-DO" sz="2400" dirty="0"/>
              <a:t>Las tácticas militares medievales para </a:t>
            </a:r>
            <a:r>
              <a:rPr lang="es-DO" sz="2400" b="1" dirty="0">
                <a:solidFill>
                  <a:srgbClr val="FF0000"/>
                </a:solidFill>
              </a:rPr>
              <a:t>responder a ataques y defender territorios </a:t>
            </a:r>
            <a:r>
              <a:rPr lang="es-DO" sz="2400" dirty="0"/>
              <a:t>pueden ser comparadas con las estrategias de gestión de incidentes en ciberseguridad. La preparación y respuesta rápida a incidentes de seguridad es esencial para minimizar el impacto de los ataques. Esto incluye la creación de planes de respuesta a incidentes, la realización de </a:t>
            </a:r>
            <a:r>
              <a:rPr lang="es-DO" sz="2400" b="1" dirty="0">
                <a:solidFill>
                  <a:srgbClr val="FF0000"/>
                </a:solidFill>
              </a:rPr>
              <a:t>simulacros y la capacitación continua </a:t>
            </a:r>
            <a:r>
              <a:rPr lang="es-DO" sz="2400" dirty="0"/>
              <a:t>del personal para asegurar una respuesta coordinada y efectiva</a:t>
            </a:r>
            <a:endParaRPr lang="es-ES" sz="2400" dirty="0"/>
          </a:p>
        </p:txBody>
      </p:sp>
      <p:sp>
        <p:nvSpPr>
          <p:cNvPr id="2" name="TextBox 1">
            <a:extLst>
              <a:ext uri="{FF2B5EF4-FFF2-40B4-BE49-F238E27FC236}">
                <a16:creationId xmlns:a16="http://schemas.microsoft.com/office/drawing/2014/main" id="{ACAA4959-A970-18EE-5BA0-B84337B74E6D}"/>
              </a:ext>
            </a:extLst>
          </p:cNvPr>
          <p:cNvSpPr txBox="1"/>
          <p:nvPr/>
        </p:nvSpPr>
        <p:spPr>
          <a:xfrm>
            <a:off x="1337532" y="849086"/>
            <a:ext cx="9557488" cy="584775"/>
          </a:xfrm>
          <a:prstGeom prst="rect">
            <a:avLst/>
          </a:prstGeom>
          <a:noFill/>
        </p:spPr>
        <p:txBody>
          <a:bodyPr wrap="none" rtlCol="0">
            <a:spAutoFit/>
          </a:bodyPr>
          <a:lstStyle/>
          <a:p>
            <a:r>
              <a:rPr lang="es-DO" sz="3200" b="1" dirty="0">
                <a:latin typeface="+mj-lt"/>
                <a:ea typeface="+mj-ea"/>
                <a:cs typeface="+mj-cs"/>
              </a:rPr>
              <a:t>Estrategias y tácticas medievales - </a:t>
            </a:r>
            <a:r>
              <a:rPr lang="es-ES" sz="3200" b="1" dirty="0">
                <a:latin typeface="+mj-lt"/>
                <a:ea typeface="+mj-ea"/>
                <a:cs typeface="+mj-cs"/>
              </a:rPr>
              <a:t>Aplicaciones modernas </a:t>
            </a:r>
            <a:endParaRPr lang="es-DO" sz="3200" b="1" dirty="0">
              <a:latin typeface="+mj-lt"/>
              <a:ea typeface="+mj-ea"/>
              <a:cs typeface="+mj-cs"/>
            </a:endParaRPr>
          </a:p>
        </p:txBody>
      </p:sp>
    </p:spTree>
    <p:extLst>
      <p:ext uri="{BB962C8B-B14F-4D97-AF65-F5344CB8AC3E}">
        <p14:creationId xmlns:p14="http://schemas.microsoft.com/office/powerpoint/2010/main" val="252465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A384-3C2B-1E2C-3765-50D08A094B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30E3B0-CA45-88EF-025A-72D93187CD79}"/>
              </a:ext>
            </a:extLst>
          </p:cNvPr>
          <p:cNvSpPr>
            <a:spLocks noGrp="1"/>
          </p:cNvSpPr>
          <p:nvPr>
            <p:ph type="title"/>
          </p:nvPr>
        </p:nvSpPr>
        <p:spPr>
          <a:xfrm>
            <a:off x="838200" y="1840430"/>
            <a:ext cx="10515600" cy="3177140"/>
          </a:xfrm>
        </p:spPr>
        <p:txBody>
          <a:bodyPr anchor="ctr">
            <a:noAutofit/>
          </a:bodyPr>
          <a:lstStyle/>
          <a:p>
            <a:pPr marL="0" marR="0">
              <a:lnSpc>
                <a:spcPct val="115000"/>
              </a:lnSpc>
              <a:spcBef>
                <a:spcPts val="0"/>
              </a:spcBef>
              <a:spcAft>
                <a:spcPts val="800"/>
              </a:spcAft>
            </a:pPr>
            <a:r>
              <a:rPr lang="es-DO" sz="2400" b="1" dirty="0"/>
              <a:t>Inteligencia de Amenazas</a:t>
            </a:r>
            <a:br>
              <a:rPr lang="en-US" sz="2400" b="1" dirty="0"/>
            </a:br>
            <a:r>
              <a:rPr lang="es-DO" sz="2400" dirty="0"/>
              <a:t>El espionaje y contraespionaje medievales se enfocaban en </a:t>
            </a:r>
            <a:r>
              <a:rPr lang="es-DO" sz="2400" b="1" dirty="0">
                <a:solidFill>
                  <a:srgbClr val="FF0000"/>
                </a:solidFill>
              </a:rPr>
              <a:t>obtener y proteger información valiosa</a:t>
            </a:r>
            <a:r>
              <a:rPr lang="es-DO" sz="2400" dirty="0"/>
              <a:t>. En ciberseguridad, la inteligencia de amenazas es crucial para anticipar y prevenir ataques. Esto incluye la </a:t>
            </a:r>
            <a:r>
              <a:rPr lang="es-DO" sz="2400" b="1" dirty="0">
                <a:solidFill>
                  <a:srgbClr val="FF0000"/>
                </a:solidFill>
              </a:rPr>
              <a:t>recopilación y análisis de datos </a:t>
            </a:r>
            <a:r>
              <a:rPr lang="es-DO" sz="2400" dirty="0"/>
              <a:t>sobre </a:t>
            </a:r>
            <a:r>
              <a:rPr lang="es-DO" sz="2400" b="1" dirty="0">
                <a:solidFill>
                  <a:srgbClr val="FF0000"/>
                </a:solidFill>
              </a:rPr>
              <a:t>actividades maliciosas, actores de amenazas y técnicas de ataque</a:t>
            </a:r>
            <a:r>
              <a:rPr lang="es-DO" sz="2400" dirty="0"/>
              <a:t>. La inteligencia de amenazas permite a los equipos de seguridad estar un paso adelante y desarrollar estrategias proactivas de defensa.</a:t>
            </a:r>
            <a:endParaRPr lang="en-US" sz="2400" dirty="0"/>
          </a:p>
        </p:txBody>
      </p:sp>
      <p:sp>
        <p:nvSpPr>
          <p:cNvPr id="2" name="TextBox 1">
            <a:extLst>
              <a:ext uri="{FF2B5EF4-FFF2-40B4-BE49-F238E27FC236}">
                <a16:creationId xmlns:a16="http://schemas.microsoft.com/office/drawing/2014/main" id="{BFCF1DE0-2FB5-8583-6640-5CE49D4A533C}"/>
              </a:ext>
            </a:extLst>
          </p:cNvPr>
          <p:cNvSpPr txBox="1"/>
          <p:nvPr/>
        </p:nvSpPr>
        <p:spPr>
          <a:xfrm>
            <a:off x="1337532" y="849086"/>
            <a:ext cx="9557488" cy="584775"/>
          </a:xfrm>
          <a:prstGeom prst="rect">
            <a:avLst/>
          </a:prstGeom>
          <a:noFill/>
        </p:spPr>
        <p:txBody>
          <a:bodyPr wrap="none" rtlCol="0">
            <a:spAutoFit/>
          </a:bodyPr>
          <a:lstStyle/>
          <a:p>
            <a:r>
              <a:rPr lang="es-DO" sz="3200" b="1" dirty="0">
                <a:latin typeface="+mj-lt"/>
                <a:ea typeface="+mj-ea"/>
                <a:cs typeface="+mj-cs"/>
              </a:rPr>
              <a:t>Estrategias y tácticas medievales - </a:t>
            </a:r>
            <a:r>
              <a:rPr lang="es-ES" sz="3200" b="1" dirty="0">
                <a:latin typeface="+mj-lt"/>
                <a:ea typeface="+mj-ea"/>
                <a:cs typeface="+mj-cs"/>
              </a:rPr>
              <a:t>Aplicaciones modernas </a:t>
            </a:r>
            <a:endParaRPr lang="es-DO" sz="3200" b="1" dirty="0">
              <a:latin typeface="+mj-lt"/>
              <a:ea typeface="+mj-ea"/>
              <a:cs typeface="+mj-cs"/>
            </a:endParaRPr>
          </a:p>
        </p:txBody>
      </p:sp>
    </p:spTree>
    <p:extLst>
      <p:ext uri="{BB962C8B-B14F-4D97-AF65-F5344CB8AC3E}">
        <p14:creationId xmlns:p14="http://schemas.microsoft.com/office/powerpoint/2010/main" val="238520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6D41-065D-DF65-48B0-80505DC866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CDBB0AC-AB24-079B-8FA1-3B7F08E17AE2}"/>
              </a:ext>
            </a:extLst>
          </p:cNvPr>
          <p:cNvSpPr>
            <a:spLocks noGrp="1"/>
          </p:cNvSpPr>
          <p:nvPr>
            <p:ph type="title"/>
          </p:nvPr>
        </p:nvSpPr>
        <p:spPr>
          <a:xfrm>
            <a:off x="269751" y="1388791"/>
            <a:ext cx="7206342" cy="5105401"/>
          </a:xfrm>
        </p:spPr>
        <p:txBody>
          <a:bodyPr anchor="ctr">
            <a:noAutofit/>
          </a:bodyPr>
          <a:lstStyle/>
          <a:p>
            <a:pPr marL="0" marR="0">
              <a:lnSpc>
                <a:spcPct val="115000"/>
              </a:lnSpc>
              <a:spcBef>
                <a:spcPts val="0"/>
              </a:spcBef>
              <a:spcAft>
                <a:spcPts val="800"/>
              </a:spcAft>
            </a:pPr>
            <a:r>
              <a:rPr lang="es-DO" sz="2400" dirty="0"/>
              <a:t>Los ejercicios constituyen una técnica de enseñanza de la didáctica militar, destinada a capacitar a los cuadros y conjuntos en la totalidad de las operaciones tácticas y evaluar sus niveles de respuesta.</a:t>
            </a:r>
            <a:br>
              <a:rPr lang="es-DO" sz="2400" dirty="0"/>
            </a:br>
            <a:r>
              <a:rPr lang="es-DO" sz="2400" dirty="0"/>
              <a:t>a. Capacitar al personal de oficiales para la correcta aplicación de las técnicas de conducción. Adoptar resoluciones, </a:t>
            </a:r>
            <a:r>
              <a:rPr lang="es-DO" sz="2400" b="1" dirty="0">
                <a:solidFill>
                  <a:srgbClr val="FF0000"/>
                </a:solidFill>
              </a:rPr>
              <a:t>impartir órdenes, y trabajar en equipo</a:t>
            </a:r>
            <a:r>
              <a:rPr lang="es-DO" sz="2400" dirty="0"/>
              <a:t>.</a:t>
            </a:r>
            <a:br>
              <a:rPr lang="es-DO" sz="2400" dirty="0"/>
            </a:br>
            <a:r>
              <a:rPr lang="es-DO" sz="2400" dirty="0"/>
              <a:t>b. Capacitar al personal de suboficiales a obtener y </a:t>
            </a:r>
            <a:r>
              <a:rPr lang="es-DO" sz="2400" b="1" dirty="0">
                <a:solidFill>
                  <a:srgbClr val="FF0000"/>
                </a:solidFill>
              </a:rPr>
              <a:t>seguir ordenes</a:t>
            </a:r>
            <a:r>
              <a:rPr lang="es-DO" sz="2400" dirty="0"/>
              <a:t>, como parte fundamental del adiestramiento operacional, eficiencia en la </a:t>
            </a:r>
            <a:r>
              <a:rPr lang="es-DO" sz="2400" b="1" dirty="0">
                <a:solidFill>
                  <a:srgbClr val="FF0000"/>
                </a:solidFill>
              </a:rPr>
              <a:t>ejecución de las operaciones militares</a:t>
            </a:r>
            <a:r>
              <a:rPr lang="es-DO" sz="2400" dirty="0"/>
              <a:t>.</a:t>
            </a:r>
            <a:br>
              <a:rPr lang="es-DO" sz="2400" dirty="0"/>
            </a:br>
            <a:r>
              <a:rPr lang="es-DO" sz="2400" dirty="0"/>
              <a:t>C. Comprobar eficiencia </a:t>
            </a:r>
            <a:r>
              <a:rPr lang="es-DO" sz="2400" b="1" dirty="0">
                <a:solidFill>
                  <a:srgbClr val="FF0000"/>
                </a:solidFill>
              </a:rPr>
              <a:t>planes de respuesta</a:t>
            </a:r>
            <a:endParaRPr lang="en-US" sz="2400" b="1" dirty="0">
              <a:solidFill>
                <a:srgbClr val="FF0000"/>
              </a:solidFill>
            </a:endParaRPr>
          </a:p>
        </p:txBody>
      </p:sp>
      <p:sp>
        <p:nvSpPr>
          <p:cNvPr id="2" name="TextBox 1">
            <a:extLst>
              <a:ext uri="{FF2B5EF4-FFF2-40B4-BE49-F238E27FC236}">
                <a16:creationId xmlns:a16="http://schemas.microsoft.com/office/drawing/2014/main" id="{29E76473-FFA7-470F-9071-609DCEFA69B9}"/>
              </a:ext>
            </a:extLst>
          </p:cNvPr>
          <p:cNvSpPr txBox="1"/>
          <p:nvPr/>
        </p:nvSpPr>
        <p:spPr>
          <a:xfrm>
            <a:off x="2034218" y="527094"/>
            <a:ext cx="6933308" cy="584775"/>
          </a:xfrm>
          <a:prstGeom prst="rect">
            <a:avLst/>
          </a:prstGeom>
          <a:noFill/>
        </p:spPr>
        <p:txBody>
          <a:bodyPr wrap="none" rtlCol="0">
            <a:spAutoFit/>
          </a:bodyPr>
          <a:lstStyle/>
          <a:p>
            <a:r>
              <a:rPr lang="es-DO" sz="3200" b="1" dirty="0">
                <a:latin typeface="+mj-lt"/>
                <a:ea typeface="+mj-ea"/>
                <a:cs typeface="+mj-cs"/>
              </a:rPr>
              <a:t>Doctrina Militar sobre “Juegos de Guerra</a:t>
            </a:r>
            <a:r>
              <a:rPr lang="en-US" sz="3200" b="1" dirty="0">
                <a:latin typeface="+mj-lt"/>
                <a:ea typeface="+mj-ea"/>
                <a:cs typeface="+mj-cs"/>
              </a:rPr>
              <a:t>”</a:t>
            </a:r>
            <a:endParaRPr lang="es-DO" sz="3200" b="1" dirty="0">
              <a:latin typeface="+mj-lt"/>
              <a:ea typeface="+mj-ea"/>
              <a:cs typeface="+mj-cs"/>
            </a:endParaRPr>
          </a:p>
        </p:txBody>
      </p:sp>
      <p:pic>
        <p:nvPicPr>
          <p:cNvPr id="5" name="Picture 4">
            <a:extLst>
              <a:ext uri="{FF2B5EF4-FFF2-40B4-BE49-F238E27FC236}">
                <a16:creationId xmlns:a16="http://schemas.microsoft.com/office/drawing/2014/main" id="{789ED1D8-8AE7-E15A-FB6C-3754E8496AFE}"/>
              </a:ext>
            </a:extLst>
          </p:cNvPr>
          <p:cNvPicPr>
            <a:picLocks noChangeAspect="1"/>
          </p:cNvPicPr>
          <p:nvPr/>
        </p:nvPicPr>
        <p:blipFill>
          <a:blip r:embed="rId2"/>
          <a:stretch>
            <a:fillRect/>
          </a:stretch>
        </p:blipFill>
        <p:spPr>
          <a:xfrm>
            <a:off x="7761514" y="1709058"/>
            <a:ext cx="4280478" cy="3635828"/>
          </a:xfrm>
          <a:prstGeom prst="rect">
            <a:avLst/>
          </a:prstGeom>
        </p:spPr>
      </p:pic>
    </p:spTree>
    <p:extLst>
      <p:ext uri="{BB962C8B-B14F-4D97-AF65-F5344CB8AC3E}">
        <p14:creationId xmlns:p14="http://schemas.microsoft.com/office/powerpoint/2010/main" val="7309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D94692-435A-2457-3464-3D390373A3B0}"/>
              </a:ext>
            </a:extLst>
          </p:cNvPr>
          <p:cNvPicPr>
            <a:picLocks noChangeAspect="1"/>
          </p:cNvPicPr>
          <p:nvPr/>
        </p:nvPicPr>
        <p:blipFill>
          <a:blip r:embed="rId2"/>
          <a:srcRect l="889" r="-1" b="-1"/>
          <a:stretch/>
        </p:blipFill>
        <p:spPr>
          <a:xfrm>
            <a:off x="1" y="1"/>
            <a:ext cx="12192000" cy="6857999"/>
          </a:xfrm>
          <a:prstGeom prst="rect">
            <a:avLst/>
          </a:prstGeom>
        </p:spPr>
      </p:pic>
      <p:sp useBgFill="1">
        <p:nvSpPr>
          <p:cNvPr id="26" name="Freeform: Shape 25">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5A53F011-2471-4343-BDAD-EE83809E077E}"/>
              </a:ext>
            </a:extLst>
          </p:cNvPr>
          <p:cNvSpPr>
            <a:spLocks noGrp="1"/>
          </p:cNvSpPr>
          <p:nvPr>
            <p:ph type="title"/>
          </p:nvPr>
        </p:nvSpPr>
        <p:spPr>
          <a:xfrm>
            <a:off x="723898" y="828515"/>
            <a:ext cx="5285015" cy="1631656"/>
          </a:xfrm>
        </p:spPr>
        <p:txBody>
          <a:bodyPr vert="horz" lIns="91440" tIns="45720" rIns="91440" bIns="45720" rtlCol="0" anchor="ctr">
            <a:noAutofit/>
          </a:bodyPr>
          <a:lstStyle/>
          <a:p>
            <a:pPr algn="ctr"/>
            <a:r>
              <a:rPr lang="es-DO" sz="2800" b="1" dirty="0"/>
              <a:t>“La tercera Guerra Mundial será una ciber guerra”</a:t>
            </a:r>
          </a:p>
          <a:p>
            <a:pPr algn="ctr"/>
            <a:endParaRPr lang="es-DO" sz="2800" b="1" dirty="0"/>
          </a:p>
          <a:p>
            <a:pPr algn="ctr"/>
            <a:r>
              <a:rPr lang="es-DO" sz="2800" b="1" dirty="0"/>
              <a:t>John </a:t>
            </a:r>
            <a:r>
              <a:rPr lang="es-DO" sz="2800" b="1" dirty="0" err="1"/>
              <a:t>McAffe</a:t>
            </a:r>
            <a:r>
              <a:rPr lang="es-DO" sz="2800" b="1" dirty="0"/>
              <a:t> </a:t>
            </a:r>
          </a:p>
        </p:txBody>
      </p:sp>
      <p:sp>
        <p:nvSpPr>
          <p:cNvPr id="28"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25B1F8-827C-932F-0522-89225FEE8083}"/>
              </a:ext>
            </a:extLst>
          </p:cNvPr>
          <p:cNvSpPr txBox="1"/>
          <p:nvPr/>
        </p:nvSpPr>
        <p:spPr>
          <a:xfrm>
            <a:off x="1189318" y="2683459"/>
            <a:ext cx="4458446" cy="3109740"/>
          </a:xfrm>
          <a:prstGeom prst="rect">
            <a:avLst/>
          </a:prstGeom>
        </p:spPr>
        <p:txBody>
          <a:bodyPr vert="horz" lIns="91440" tIns="45720" rIns="91440" bIns="45720" rtlCol="0" anchor="ctr">
            <a:normAutofit/>
          </a:bodyPr>
          <a:lstStyle/>
          <a:p>
            <a:pPr>
              <a:lnSpc>
                <a:spcPct val="90000"/>
              </a:lnSpc>
              <a:spcBef>
                <a:spcPts val="1000"/>
              </a:spcBef>
            </a:pPr>
            <a:r>
              <a:rPr lang="es-DO" sz="2400" b="1" dirty="0"/>
              <a:t>El ciberespacio se reconoce como un nuevo dominio de las operaciones</a:t>
            </a:r>
            <a:r>
              <a:rPr lang="es-DO" sz="2400" dirty="0"/>
              <a:t>, junto a los de tierra, mar, aire y espacio</a:t>
            </a:r>
            <a:r>
              <a:rPr lang="es-DO" sz="2000" dirty="0"/>
              <a:t>”</a:t>
            </a:r>
          </a:p>
        </p:txBody>
      </p:sp>
    </p:spTree>
    <p:extLst>
      <p:ext uri="{BB962C8B-B14F-4D97-AF65-F5344CB8AC3E}">
        <p14:creationId xmlns:p14="http://schemas.microsoft.com/office/powerpoint/2010/main" val="316603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2AE4-84FE-B288-66B5-55CFCF7794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67C782-7048-187D-33AB-8BE697807886}"/>
              </a:ext>
            </a:extLst>
          </p:cNvPr>
          <p:cNvSpPr txBox="1"/>
          <p:nvPr/>
        </p:nvSpPr>
        <p:spPr>
          <a:xfrm>
            <a:off x="2034218" y="527094"/>
            <a:ext cx="5885970" cy="584775"/>
          </a:xfrm>
          <a:prstGeom prst="rect">
            <a:avLst/>
          </a:prstGeom>
          <a:noFill/>
        </p:spPr>
        <p:txBody>
          <a:bodyPr wrap="none" rtlCol="0">
            <a:spAutoFit/>
          </a:bodyPr>
          <a:lstStyle/>
          <a:p>
            <a:r>
              <a:rPr lang="es-DO" sz="3200" b="1" dirty="0">
                <a:latin typeface="+mj-lt"/>
                <a:ea typeface="+mj-ea"/>
                <a:cs typeface="+mj-cs"/>
              </a:rPr>
              <a:t>Ejercicios de Seguridad “Table Top”</a:t>
            </a:r>
          </a:p>
        </p:txBody>
      </p:sp>
      <p:sp>
        <p:nvSpPr>
          <p:cNvPr id="16" name="Subtitle 2">
            <a:extLst>
              <a:ext uri="{FF2B5EF4-FFF2-40B4-BE49-F238E27FC236}">
                <a16:creationId xmlns:a16="http://schemas.microsoft.com/office/drawing/2014/main" id="{DEC26543-0238-7A7F-ECDD-3AA6FC2D1450}"/>
              </a:ext>
            </a:extLst>
          </p:cNvPr>
          <p:cNvSpPr>
            <a:spLocks noGrp="1"/>
          </p:cNvSpPr>
          <p:nvPr>
            <p:ph type="title"/>
          </p:nvPr>
        </p:nvSpPr>
        <p:spPr>
          <a:xfrm>
            <a:off x="171780" y="1384211"/>
            <a:ext cx="7469992" cy="5469209"/>
          </a:xfrm>
        </p:spPr>
        <p:txBody>
          <a:bodyPr anchor="ctr">
            <a:noAutofit/>
          </a:bodyPr>
          <a:lstStyle/>
          <a:p>
            <a:pPr marL="0" marR="0">
              <a:lnSpc>
                <a:spcPct val="115000"/>
              </a:lnSpc>
              <a:spcBef>
                <a:spcPts val="0"/>
              </a:spcBef>
              <a:spcAft>
                <a:spcPts val="800"/>
              </a:spcAft>
            </a:pPr>
            <a:r>
              <a:rPr lang="es-DO" sz="2400" b="1" dirty="0"/>
              <a:t>Qué son?</a:t>
            </a:r>
            <a:br>
              <a:rPr lang="es-DO" sz="2400" dirty="0"/>
            </a:br>
            <a:r>
              <a:rPr lang="es-DO" sz="2400" dirty="0"/>
              <a:t>Simulaciones de situaciones de crisis para practicar y afinar respuestas a amenazas cibernéticas y preparar a las organizaciones ante posibles ataques.</a:t>
            </a:r>
            <a:br>
              <a:rPr lang="es-DO" sz="2400" dirty="0"/>
            </a:br>
            <a:r>
              <a:rPr lang="es-DO" sz="2400" b="1" dirty="0"/>
              <a:t>Objetivos</a:t>
            </a:r>
            <a:br>
              <a:rPr lang="es-DO" sz="2400" dirty="0"/>
            </a:br>
            <a:r>
              <a:rPr lang="es-DO" sz="2400" dirty="0"/>
              <a:t>Evaluar capacidades para detectar, analizar, contener y recuperarse de un ciberataque.</a:t>
            </a:r>
            <a:br>
              <a:rPr lang="es-DO" sz="2400" dirty="0"/>
            </a:br>
            <a:r>
              <a:rPr lang="es-DO" sz="2400" dirty="0"/>
              <a:t>Identificar brechas entre procesos documentados y lo observado durante el ejercicio.</a:t>
            </a:r>
            <a:br>
              <a:rPr lang="es-DO" sz="2400" dirty="0"/>
            </a:br>
            <a:r>
              <a:rPr lang="es-DO" sz="2400" dirty="0"/>
              <a:t>Obtener recomendaciones prácticas para mejorar la ciberdefensa.</a:t>
            </a:r>
            <a:br>
              <a:rPr lang="es-DO" sz="2400" dirty="0"/>
            </a:br>
            <a:r>
              <a:rPr lang="es-DO" sz="2400" dirty="0"/>
              <a:t>Entrenar al personal bajo escenarios del mundo real.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11E12227-28AC-5716-573E-640C60019CAA}"/>
              </a:ext>
            </a:extLst>
          </p:cNvPr>
          <p:cNvPicPr>
            <a:picLocks noChangeAspect="1"/>
          </p:cNvPicPr>
          <p:nvPr/>
        </p:nvPicPr>
        <p:blipFill>
          <a:blip r:embed="rId2"/>
          <a:stretch>
            <a:fillRect/>
          </a:stretch>
        </p:blipFill>
        <p:spPr>
          <a:xfrm>
            <a:off x="7397188" y="2416629"/>
            <a:ext cx="4623032" cy="3427275"/>
          </a:xfrm>
          <a:prstGeom prst="rect">
            <a:avLst/>
          </a:prstGeom>
        </p:spPr>
      </p:pic>
    </p:spTree>
    <p:extLst>
      <p:ext uri="{BB962C8B-B14F-4D97-AF65-F5344CB8AC3E}">
        <p14:creationId xmlns:p14="http://schemas.microsoft.com/office/powerpoint/2010/main" val="356442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33FB-FCDF-A9E3-6528-965F71A30A2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596D35-C303-E969-65DC-BC4A3CD61F6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Conclusiones</a:t>
            </a:r>
          </a:p>
        </p:txBody>
      </p:sp>
      <p:graphicFrame>
        <p:nvGraphicFramePr>
          <p:cNvPr id="3" name="Diagram 2">
            <a:extLst>
              <a:ext uri="{FF2B5EF4-FFF2-40B4-BE49-F238E27FC236}">
                <a16:creationId xmlns:a16="http://schemas.microsoft.com/office/drawing/2014/main" id="{BA0D6EA2-76B9-9D00-9FE5-B6F50057F09D}"/>
              </a:ext>
            </a:extLst>
          </p:cNvPr>
          <p:cNvGraphicFramePr/>
          <p:nvPr>
            <p:extLst>
              <p:ext uri="{D42A27DB-BD31-4B8C-83A1-F6EECF244321}">
                <p14:modId xmlns:p14="http://schemas.microsoft.com/office/powerpoint/2010/main" val="2750887337"/>
              </p:ext>
            </p:extLst>
          </p:nvPr>
        </p:nvGraphicFramePr>
        <p:xfrm>
          <a:off x="838200" y="139019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91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2173-FB98-84A4-75D5-17E00F4429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F6011E5-D0E4-51FA-91C1-DCBB99CDFD01}"/>
              </a:ext>
            </a:extLst>
          </p:cNvPr>
          <p:cNvSpPr>
            <a:spLocks noGrp="1"/>
          </p:cNvSpPr>
          <p:nvPr>
            <p:ph type="title"/>
          </p:nvPr>
        </p:nvSpPr>
        <p:spPr>
          <a:xfrm>
            <a:off x="569844" y="440704"/>
            <a:ext cx="10515600" cy="1778635"/>
          </a:xfrm>
        </p:spPr>
        <p:txBody>
          <a:bodyPr anchor="ctr">
            <a:noAutofit/>
          </a:bodyPr>
          <a:lstStyle/>
          <a:p>
            <a:r>
              <a:rPr lang="es-ES" sz="2400" dirty="0"/>
              <a:t>Un castillo, en la época medieval, era mucho más que una imponente estructura de piedra, era el </a:t>
            </a:r>
            <a:r>
              <a:rPr lang="es-ES" sz="2400" b="1" dirty="0">
                <a:solidFill>
                  <a:srgbClr val="FF0000"/>
                </a:solidFill>
              </a:rPr>
              <a:t>centro de defensa</a:t>
            </a:r>
            <a:r>
              <a:rPr lang="es-ES" sz="2400" dirty="0"/>
              <a:t> de un reino, diseñado meticulosamente para </a:t>
            </a:r>
            <a:r>
              <a:rPr lang="es-ES" sz="2400" b="1" dirty="0">
                <a:solidFill>
                  <a:srgbClr val="FF0000"/>
                </a:solidFill>
              </a:rPr>
              <a:t>proteger</a:t>
            </a:r>
            <a:r>
              <a:rPr lang="es-ES" sz="2400" dirty="0"/>
              <a:t> a sus habitantes y sus tesoros más valiosos. Con murallas altas, fosos profundos, torres de vigilancia y guardias atentos, los castillos eran verdaderas fortalezas construidas para </a:t>
            </a:r>
            <a:r>
              <a:rPr lang="es-ES" sz="2400" b="1" dirty="0">
                <a:solidFill>
                  <a:srgbClr val="FF0000"/>
                </a:solidFill>
              </a:rPr>
              <a:t>resistir ataques </a:t>
            </a:r>
            <a:r>
              <a:rPr lang="es-ES" sz="2400" dirty="0"/>
              <a:t>y </a:t>
            </a:r>
            <a:r>
              <a:rPr lang="es-ES" sz="2400" b="1" dirty="0">
                <a:solidFill>
                  <a:srgbClr val="FF0000"/>
                </a:solidFill>
              </a:rPr>
              <a:t>disuadir a los invasores</a:t>
            </a:r>
            <a:r>
              <a:rPr lang="es-ES" sz="2400" dirty="0"/>
              <a:t>.</a:t>
            </a:r>
            <a:endParaRPr lang="en-US" sz="2400" dirty="0"/>
          </a:p>
        </p:txBody>
      </p:sp>
      <p:pic>
        <p:nvPicPr>
          <p:cNvPr id="4" name="Picture 3">
            <a:extLst>
              <a:ext uri="{FF2B5EF4-FFF2-40B4-BE49-F238E27FC236}">
                <a16:creationId xmlns:a16="http://schemas.microsoft.com/office/drawing/2014/main" id="{5DFB366E-059B-81DB-75D7-ADB67FAF3A07}"/>
              </a:ext>
            </a:extLst>
          </p:cNvPr>
          <p:cNvPicPr>
            <a:picLocks noChangeAspect="1"/>
          </p:cNvPicPr>
          <p:nvPr/>
        </p:nvPicPr>
        <p:blipFill>
          <a:blip r:embed="rId2"/>
          <a:srcRect t="18269" b="5102"/>
          <a:stretch/>
        </p:blipFill>
        <p:spPr>
          <a:xfrm>
            <a:off x="695960" y="2353945"/>
            <a:ext cx="9819640" cy="4063351"/>
          </a:xfrm>
          <a:prstGeom prst="rect">
            <a:avLst/>
          </a:prstGeom>
          <a:noFill/>
        </p:spPr>
      </p:pic>
    </p:spTree>
    <p:extLst>
      <p:ext uri="{BB962C8B-B14F-4D97-AF65-F5344CB8AC3E}">
        <p14:creationId xmlns:p14="http://schemas.microsoft.com/office/powerpoint/2010/main" val="164913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061F55-D3DD-C7CD-CE84-57088BCD1546}"/>
            </a:ext>
          </a:extLst>
        </p:cNvPr>
        <p:cNvGrpSpPr/>
        <p:nvPr/>
      </p:nvGrpSpPr>
      <p:grpSpPr>
        <a:xfrm>
          <a:off x="0" y="0"/>
          <a:ext cx="0" cy="0"/>
          <a:chOff x="0" y="0"/>
          <a:chExt cx="0" cy="0"/>
        </a:xfrm>
      </p:grpSpPr>
      <p:sp>
        <p:nvSpPr>
          <p:cNvPr id="8" name="tint">
            <a:extLst>
              <a:ext uri="{FF2B5EF4-FFF2-40B4-BE49-F238E27FC236}">
                <a16:creationId xmlns:a16="http://schemas.microsoft.com/office/drawing/2014/main" id="{8971E014-B5D6-8F75-F181-681DFDA9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4505" cy="6858000"/>
          </a:xfrm>
          <a:prstGeom prst="rect">
            <a:avLst/>
          </a:prstGeom>
          <a:ln>
            <a:noFill/>
          </a:ln>
          <a:effectLst>
            <a:outerShdw blurRad="368300" dist="177800" dir="3120000" sx="93000" sy="93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4355AAB-0A99-A811-5E07-E5556F252EB2}"/>
              </a:ext>
            </a:extLst>
          </p:cNvPr>
          <p:cNvSpPr>
            <a:spLocks noGrp="1"/>
          </p:cNvSpPr>
          <p:nvPr>
            <p:ph type="title"/>
          </p:nvPr>
        </p:nvSpPr>
        <p:spPr>
          <a:xfrm>
            <a:off x="768095" y="777240"/>
            <a:ext cx="5327905" cy="5145265"/>
          </a:xfrm>
        </p:spPr>
        <p:txBody>
          <a:bodyPr vert="horz" lIns="91440" tIns="45720" rIns="91440" bIns="45720" rtlCol="0" anchor="t">
            <a:normAutofit/>
          </a:bodyPr>
          <a:lstStyle/>
          <a:p>
            <a:r>
              <a:rPr lang="es-DO" sz="2600" kern="1200" dirty="0">
                <a:solidFill>
                  <a:schemeClr val="tx1"/>
                </a:solidFill>
                <a:latin typeface="+mj-lt"/>
                <a:ea typeface="+mj-ea"/>
                <a:cs typeface="+mj-cs"/>
              </a:rPr>
              <a:t>Aunque vivimos en una era digital, las lecciones aprendidas de las estrategias medievales siguen siendo sorprendentemente relevantes. La ciberseguridad moderna enfrenta desafíos similares a los de la defensa medieval: </a:t>
            </a:r>
            <a:r>
              <a:rPr lang="es-DO" sz="2600" b="1" kern="1200" dirty="0">
                <a:solidFill>
                  <a:srgbClr val="FF0000"/>
                </a:solidFill>
                <a:latin typeface="+mj-lt"/>
                <a:ea typeface="+mj-ea"/>
                <a:cs typeface="+mj-cs"/>
              </a:rPr>
              <a:t>proteger territorios (redes y sistemas)</a:t>
            </a:r>
            <a:r>
              <a:rPr lang="es-DO" sz="2600" kern="1200" dirty="0">
                <a:solidFill>
                  <a:srgbClr val="FF0000"/>
                </a:solidFill>
                <a:latin typeface="+mj-lt"/>
                <a:ea typeface="+mj-ea"/>
                <a:cs typeface="+mj-cs"/>
              </a:rPr>
              <a:t>, </a:t>
            </a:r>
            <a:r>
              <a:rPr lang="es-DO" sz="2600" b="1" kern="1200" dirty="0">
                <a:solidFill>
                  <a:srgbClr val="FF0000"/>
                </a:solidFill>
                <a:latin typeface="+mj-lt"/>
                <a:ea typeface="+mj-ea"/>
                <a:cs typeface="+mj-cs"/>
              </a:rPr>
              <a:t>defenderse de invasores (ciberataques) y salvaguardar información valiosa (datos)</a:t>
            </a:r>
            <a:r>
              <a:rPr lang="es-DO" sz="2600" kern="1200" dirty="0">
                <a:solidFill>
                  <a:srgbClr val="FF0000"/>
                </a:solidFill>
                <a:latin typeface="+mj-lt"/>
                <a:ea typeface="+mj-ea"/>
                <a:cs typeface="+mj-cs"/>
              </a:rPr>
              <a:t>. </a:t>
            </a:r>
            <a:r>
              <a:rPr lang="es-DO" sz="2600" kern="1200" dirty="0">
                <a:solidFill>
                  <a:schemeClr val="tx1"/>
                </a:solidFill>
                <a:latin typeface="+mj-lt"/>
                <a:ea typeface="+mj-ea"/>
                <a:cs typeface="+mj-cs"/>
              </a:rPr>
              <a:t>Al estudiar las tácticas medievales, podemos encontrar paralelismos y aplicar estos conocimientos para fortalecer nuestras defensas digitales.</a:t>
            </a:r>
          </a:p>
        </p:txBody>
      </p:sp>
      <p:sp>
        <p:nvSpPr>
          <p:cNvPr id="2" name="TextBox 1">
            <a:extLst>
              <a:ext uri="{FF2B5EF4-FFF2-40B4-BE49-F238E27FC236}">
                <a16:creationId xmlns:a16="http://schemas.microsoft.com/office/drawing/2014/main" id="{7120A403-DC99-3996-4997-23FF6A5EC10A}"/>
              </a:ext>
            </a:extLst>
          </p:cNvPr>
          <p:cNvSpPr txBox="1"/>
          <p:nvPr/>
        </p:nvSpPr>
        <p:spPr>
          <a:xfrm>
            <a:off x="8253453" y="820272"/>
            <a:ext cx="3193565" cy="1095614"/>
          </a:xfrm>
          <a:prstGeom prst="rect">
            <a:avLst/>
          </a:prstGeom>
        </p:spPr>
        <p:txBody>
          <a:bodyPr vert="horz" lIns="91440" tIns="45720" rIns="91440" bIns="45720" rtlCol="0" anchor="b">
            <a:normAutofit/>
          </a:bodyPr>
          <a:lstStyle/>
          <a:p>
            <a:pPr>
              <a:lnSpc>
                <a:spcPct val="90000"/>
              </a:lnSpc>
              <a:spcBef>
                <a:spcPts val="1000"/>
              </a:spcBef>
            </a:pPr>
            <a:r>
              <a:rPr lang="es-DO" sz="3200" b="1" kern="1200" dirty="0">
                <a:solidFill>
                  <a:schemeClr val="tx1"/>
                </a:solidFill>
                <a:latin typeface="+mn-lt"/>
                <a:ea typeface="+mn-ea"/>
                <a:cs typeface="+mn-cs"/>
              </a:rPr>
              <a:t>Relevancia en la Actualidad</a:t>
            </a:r>
          </a:p>
        </p:txBody>
      </p:sp>
    </p:spTree>
    <p:extLst>
      <p:ext uri="{BB962C8B-B14F-4D97-AF65-F5344CB8AC3E}">
        <p14:creationId xmlns:p14="http://schemas.microsoft.com/office/powerpoint/2010/main" val="319093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6A354-C001-58B7-228C-F778B8C5AFE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0FE3AA4-A95D-80EA-04DE-B2FCDBC460D7}"/>
              </a:ext>
            </a:extLst>
          </p:cNvPr>
          <p:cNvPicPr>
            <a:picLocks noChangeAspect="1"/>
          </p:cNvPicPr>
          <p:nvPr/>
        </p:nvPicPr>
        <p:blipFill>
          <a:blip r:embed="rId2"/>
          <a:stretch>
            <a:fillRect/>
          </a:stretch>
        </p:blipFill>
        <p:spPr>
          <a:xfrm>
            <a:off x="335280" y="405456"/>
            <a:ext cx="10292080" cy="5772651"/>
          </a:xfrm>
          <a:prstGeom prst="rect">
            <a:avLst/>
          </a:prstGeom>
        </p:spPr>
      </p:pic>
    </p:spTree>
    <p:extLst>
      <p:ext uri="{BB962C8B-B14F-4D97-AF65-F5344CB8AC3E}">
        <p14:creationId xmlns:p14="http://schemas.microsoft.com/office/powerpoint/2010/main" val="413812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B04A-5187-A6BC-A0C1-2AACB231F6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77C56C-2638-215A-BFBA-24261FE60005}"/>
              </a:ext>
            </a:extLst>
          </p:cNvPr>
          <p:cNvSpPr>
            <a:spLocks noGrp="1"/>
          </p:cNvSpPr>
          <p:nvPr>
            <p:ph type="title"/>
          </p:nvPr>
        </p:nvSpPr>
        <p:spPr>
          <a:xfrm>
            <a:off x="838200" y="365125"/>
            <a:ext cx="10515600" cy="1325563"/>
          </a:xfrm>
        </p:spPr>
        <p:txBody>
          <a:bodyPr anchor="ctr">
            <a:noAutofit/>
          </a:bodyPr>
          <a:lstStyle/>
          <a:p>
            <a:r>
              <a:rPr lang="es-ES" sz="2400" b="1" dirty="0"/>
              <a:t>El Rey y la Reina</a:t>
            </a:r>
            <a:br>
              <a:rPr lang="es-ES" sz="2400" dirty="0"/>
            </a:br>
            <a:r>
              <a:rPr lang="es-ES" sz="2400" u="sng" dirty="0"/>
              <a:t>Imponen leyes y estrategias </a:t>
            </a:r>
            <a:r>
              <a:rPr lang="es-ES" sz="2400" dirty="0"/>
              <a:t>que regulan la protección del castillo y sus habitantes. Esto representa las </a:t>
            </a:r>
            <a:r>
              <a:rPr lang="es-ES" sz="2400" b="1" dirty="0">
                <a:solidFill>
                  <a:srgbClr val="FF0000"/>
                </a:solidFill>
              </a:rPr>
              <a:t>políticas de seguridad y gobernanza</a:t>
            </a:r>
            <a:r>
              <a:rPr lang="es-ES" sz="2400" dirty="0"/>
              <a:t>, que establecen normas para la </a:t>
            </a:r>
            <a:r>
              <a:rPr lang="es-ES" sz="2400" u="sng" dirty="0"/>
              <a:t>protección de la información y la infraestructura</a:t>
            </a:r>
          </a:p>
        </p:txBody>
      </p:sp>
      <p:pic>
        <p:nvPicPr>
          <p:cNvPr id="4" name="Picture 3">
            <a:extLst>
              <a:ext uri="{FF2B5EF4-FFF2-40B4-BE49-F238E27FC236}">
                <a16:creationId xmlns:a16="http://schemas.microsoft.com/office/drawing/2014/main" id="{4D746C58-024C-C885-77F9-613C26E9C0ED}"/>
              </a:ext>
            </a:extLst>
          </p:cNvPr>
          <p:cNvPicPr>
            <a:picLocks noChangeAspect="1"/>
          </p:cNvPicPr>
          <p:nvPr/>
        </p:nvPicPr>
        <p:blipFill>
          <a:blip r:embed="rId2"/>
          <a:srcRect b="33258"/>
          <a:stretch/>
        </p:blipFill>
        <p:spPr>
          <a:xfrm>
            <a:off x="838200" y="1825625"/>
            <a:ext cx="10515600" cy="4074432"/>
          </a:xfrm>
          <a:prstGeom prst="rect">
            <a:avLst/>
          </a:prstGeom>
          <a:noFill/>
        </p:spPr>
      </p:pic>
    </p:spTree>
    <p:extLst>
      <p:ext uri="{BB962C8B-B14F-4D97-AF65-F5344CB8AC3E}">
        <p14:creationId xmlns:p14="http://schemas.microsoft.com/office/powerpoint/2010/main" val="71034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977CE-F0AF-283C-CBE9-936CEA6CD5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0C60B8-71DF-F014-8580-E31BA302AD76}"/>
              </a:ext>
            </a:extLst>
          </p:cNvPr>
          <p:cNvSpPr>
            <a:spLocks noGrp="1"/>
          </p:cNvSpPr>
          <p:nvPr>
            <p:ph type="title"/>
          </p:nvPr>
        </p:nvSpPr>
        <p:spPr>
          <a:xfrm>
            <a:off x="7631863" y="1617785"/>
            <a:ext cx="3683837" cy="4195186"/>
          </a:xfrm>
        </p:spPr>
        <p:txBody>
          <a:bodyPr vert="horz" lIns="91440" tIns="45720" rIns="91440" bIns="45720" rtlCol="0" anchor="t">
            <a:noAutofit/>
          </a:bodyPr>
          <a:lstStyle/>
          <a:p>
            <a:r>
              <a:rPr lang="es-DO" sz="2400" b="1" dirty="0"/>
              <a:t>Puente Levadizo </a:t>
            </a:r>
            <a:br>
              <a:rPr lang="es-DO" sz="2400" b="1" dirty="0"/>
            </a:br>
            <a:r>
              <a:rPr lang="es-DO" sz="2400" dirty="0"/>
              <a:t>Solo se baja para aquellos que tienen la llave o la contraseña correcta. </a:t>
            </a:r>
            <a:br>
              <a:rPr lang="es-DO" sz="2400" dirty="0"/>
            </a:br>
            <a:r>
              <a:rPr lang="es-DO" sz="2400" dirty="0"/>
              <a:t>Aquí se compara con la </a:t>
            </a:r>
            <a:r>
              <a:rPr lang="es-DO" sz="2400" b="1" dirty="0">
                <a:solidFill>
                  <a:srgbClr val="FF0000"/>
                </a:solidFill>
              </a:rPr>
              <a:t>autenticación de dos (2) factores (2FA)</a:t>
            </a:r>
            <a:r>
              <a:rPr lang="es-DO" sz="2400" dirty="0">
                <a:solidFill>
                  <a:srgbClr val="FF0000"/>
                </a:solidFill>
              </a:rPr>
              <a:t>, </a:t>
            </a:r>
            <a:r>
              <a:rPr lang="es-DO" sz="2400" dirty="0"/>
              <a:t>en donde solo los usuarios autenticados pueden cruzar hacia adentro</a:t>
            </a:r>
          </a:p>
        </p:txBody>
      </p:sp>
      <p:pic>
        <p:nvPicPr>
          <p:cNvPr id="5" name="Picture 4" descr="A stone building with a bridge and a wooden bridge&#10;&#10;Description automatically generated">
            <a:extLst>
              <a:ext uri="{FF2B5EF4-FFF2-40B4-BE49-F238E27FC236}">
                <a16:creationId xmlns:a16="http://schemas.microsoft.com/office/drawing/2014/main" id="{6515B516-9A83-94BC-1B52-CBF5716EF2C8}"/>
              </a:ext>
            </a:extLst>
          </p:cNvPr>
          <p:cNvPicPr>
            <a:picLocks noChangeAspect="1"/>
          </p:cNvPicPr>
          <p:nvPr/>
        </p:nvPicPr>
        <p:blipFill>
          <a:blip r:embed="rId2"/>
          <a:srcRect t="17745" b="14030"/>
          <a:stretch/>
        </p:blipFill>
        <p:spPr>
          <a:xfrm>
            <a:off x="20" y="10"/>
            <a:ext cx="6709729" cy="6857990"/>
          </a:xfrm>
          <a:prstGeom prst="rect">
            <a:avLst/>
          </a:prstGeom>
        </p:spPr>
      </p:pic>
      <p:grpSp>
        <p:nvGrpSpPr>
          <p:cNvPr id="17" name="Group 16">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28" name="Rectangle 27">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743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3E772-F1A4-D6B2-C803-F1A839DEA9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33283E-0B9E-6DF2-FE7B-057A5F1BFB72}"/>
              </a:ext>
            </a:extLst>
          </p:cNvPr>
          <p:cNvSpPr>
            <a:spLocks noGrp="1"/>
          </p:cNvSpPr>
          <p:nvPr>
            <p:ph type="title"/>
          </p:nvPr>
        </p:nvSpPr>
        <p:spPr>
          <a:xfrm>
            <a:off x="7631863" y="1617785"/>
            <a:ext cx="3683837" cy="3759758"/>
          </a:xfrm>
        </p:spPr>
        <p:txBody>
          <a:bodyPr vert="horz" lIns="91440" tIns="45720" rIns="91440" bIns="45720" rtlCol="0" anchor="t">
            <a:normAutofit/>
          </a:bodyPr>
          <a:lstStyle/>
          <a:p>
            <a:r>
              <a:rPr lang="es-DO" sz="2400" b="1" dirty="0"/>
              <a:t>Bóvedas Internas</a:t>
            </a:r>
            <a:br>
              <a:rPr lang="es-DO" sz="2400" b="1" dirty="0"/>
            </a:br>
            <a:r>
              <a:rPr lang="es-DO" sz="2400" dirty="0"/>
              <a:t>El oro, las joyas y otros </a:t>
            </a:r>
            <a:r>
              <a:rPr lang="es-DO" sz="2400" b="1" dirty="0">
                <a:solidFill>
                  <a:srgbClr val="FF0000"/>
                </a:solidFill>
              </a:rPr>
              <a:t>tesoros valiosos</a:t>
            </a:r>
            <a:r>
              <a:rPr lang="es-DO" sz="2400" b="1" dirty="0"/>
              <a:t> </a:t>
            </a:r>
            <a:r>
              <a:rPr lang="es-DO" sz="2400" dirty="0"/>
              <a:t>se guardan en </a:t>
            </a:r>
            <a:r>
              <a:rPr lang="es-DO" sz="2400" b="1" dirty="0">
                <a:solidFill>
                  <a:srgbClr val="FF0000"/>
                </a:solidFill>
              </a:rPr>
              <a:t>bóvedas</a:t>
            </a:r>
            <a:r>
              <a:rPr lang="es-DO" sz="2400" dirty="0"/>
              <a:t> altamente seguras dentro del castillo. </a:t>
            </a:r>
            <a:br>
              <a:rPr lang="es-DO" sz="2400" dirty="0"/>
            </a:br>
            <a:r>
              <a:rPr lang="es-DO" sz="2400" dirty="0"/>
              <a:t>Esto representa la </a:t>
            </a:r>
            <a:r>
              <a:rPr lang="es-DO" sz="2400" b="1" dirty="0">
                <a:solidFill>
                  <a:srgbClr val="FF0000"/>
                </a:solidFill>
              </a:rPr>
              <a:t>encriptación de datos</a:t>
            </a:r>
            <a:r>
              <a:rPr lang="es-DO" sz="2400" dirty="0"/>
              <a:t>, que protege la información valiosa, incluso si el castillo es comprometido</a:t>
            </a:r>
            <a:r>
              <a:rPr lang="en-US" sz="1700" dirty="0"/>
              <a:t>.</a:t>
            </a:r>
          </a:p>
        </p:txBody>
      </p:sp>
      <p:pic>
        <p:nvPicPr>
          <p:cNvPr id="5" name="Picture 4">
            <a:extLst>
              <a:ext uri="{FF2B5EF4-FFF2-40B4-BE49-F238E27FC236}">
                <a16:creationId xmlns:a16="http://schemas.microsoft.com/office/drawing/2014/main" id="{4DB26501-A1C2-888E-7DBC-32CC78F14E4E}"/>
              </a:ext>
            </a:extLst>
          </p:cNvPr>
          <p:cNvPicPr>
            <a:picLocks noChangeAspect="1"/>
          </p:cNvPicPr>
          <p:nvPr/>
        </p:nvPicPr>
        <p:blipFill>
          <a:blip r:embed="rId2"/>
          <a:srcRect t="19510" r="1" b="1"/>
          <a:stretch/>
        </p:blipFill>
        <p:spPr>
          <a:xfrm>
            <a:off x="20" y="10"/>
            <a:ext cx="6709729" cy="6857990"/>
          </a:xfrm>
          <a:prstGeom prst="rect">
            <a:avLst/>
          </a:prstGeom>
        </p:spPr>
      </p:pic>
      <p:grpSp>
        <p:nvGrpSpPr>
          <p:cNvPr id="30" name="Group 29">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31" name="Rectangle 30">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71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0D7E-CC41-940E-169E-A3FE9F32AC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C580CA-C232-CA01-4C68-EE0A06C6C747}"/>
              </a:ext>
            </a:extLst>
          </p:cNvPr>
          <p:cNvSpPr>
            <a:spLocks noGrp="1"/>
          </p:cNvSpPr>
          <p:nvPr>
            <p:ph type="title"/>
          </p:nvPr>
        </p:nvSpPr>
        <p:spPr>
          <a:xfrm>
            <a:off x="838200" y="365125"/>
            <a:ext cx="10515600" cy="1648732"/>
          </a:xfrm>
        </p:spPr>
        <p:txBody>
          <a:bodyPr anchor="ctr">
            <a:noAutofit/>
          </a:bodyPr>
          <a:lstStyle/>
          <a:p>
            <a:r>
              <a:rPr lang="es-DO" sz="2400" b="1" dirty="0"/>
              <a:t>Foso con cocodrilos</a:t>
            </a:r>
            <a:r>
              <a:rPr lang="es-DO" sz="2400" b="1" dirty="0">
                <a:solidFill>
                  <a:srgbClr val="FF0000"/>
                </a:solidFill>
              </a:rPr>
              <a:t> </a:t>
            </a:r>
            <a:br>
              <a:rPr lang="es-DO" sz="2400" b="1" dirty="0">
                <a:solidFill>
                  <a:srgbClr val="FF0000"/>
                </a:solidFill>
              </a:rPr>
            </a:br>
            <a:r>
              <a:rPr lang="es-DO" sz="2400" dirty="0"/>
              <a:t>El foso actúa como una </a:t>
            </a:r>
            <a:r>
              <a:rPr lang="es-DO" sz="2400" b="1" dirty="0">
                <a:solidFill>
                  <a:srgbClr val="FF0000"/>
                </a:solidFill>
              </a:rPr>
              <a:t>barrera adicional</a:t>
            </a:r>
            <a:r>
              <a:rPr lang="es-DO" sz="2400" dirty="0"/>
              <a:t>, dificultando el acceso no autorizado al castillo. </a:t>
            </a:r>
            <a:br>
              <a:rPr lang="es-DO" sz="2400" dirty="0"/>
            </a:br>
            <a:r>
              <a:rPr lang="es-DO" sz="2400" dirty="0"/>
              <a:t>Esto simboliza los sistemas de </a:t>
            </a:r>
            <a:r>
              <a:rPr lang="es-DO" sz="2400" b="1" dirty="0">
                <a:solidFill>
                  <a:srgbClr val="FF0000"/>
                </a:solidFill>
              </a:rPr>
              <a:t>seguridad perimetral</a:t>
            </a:r>
            <a:r>
              <a:rPr lang="es-DO" sz="2400" dirty="0"/>
              <a:t>, que añaden una </a:t>
            </a:r>
            <a:r>
              <a:rPr lang="es-DO" sz="2400" b="1" dirty="0">
                <a:solidFill>
                  <a:srgbClr val="FF0000"/>
                </a:solidFill>
              </a:rPr>
              <a:t>capa adicional </a:t>
            </a:r>
            <a:r>
              <a:rPr lang="es-DO" sz="2400" dirty="0"/>
              <a:t>de protección antes de llegar a las murallas</a:t>
            </a:r>
            <a:endParaRPr lang="es-ES" sz="2400" dirty="0"/>
          </a:p>
        </p:txBody>
      </p:sp>
      <p:pic>
        <p:nvPicPr>
          <p:cNvPr id="5" name="Picture 4">
            <a:extLst>
              <a:ext uri="{FF2B5EF4-FFF2-40B4-BE49-F238E27FC236}">
                <a16:creationId xmlns:a16="http://schemas.microsoft.com/office/drawing/2014/main" id="{E5D43991-BD24-798E-1014-264AEC1CBE99}"/>
              </a:ext>
            </a:extLst>
          </p:cNvPr>
          <p:cNvPicPr>
            <a:picLocks noChangeAspect="1"/>
          </p:cNvPicPr>
          <p:nvPr/>
        </p:nvPicPr>
        <p:blipFill>
          <a:blip r:embed="rId2"/>
          <a:stretch>
            <a:fillRect/>
          </a:stretch>
        </p:blipFill>
        <p:spPr>
          <a:xfrm>
            <a:off x="3214319" y="2141537"/>
            <a:ext cx="5763361" cy="4351338"/>
          </a:xfrm>
          <a:prstGeom prst="rect">
            <a:avLst/>
          </a:prstGeom>
          <a:noFill/>
        </p:spPr>
      </p:pic>
    </p:spTree>
    <p:extLst>
      <p:ext uri="{BB962C8B-B14F-4D97-AF65-F5344CB8AC3E}">
        <p14:creationId xmlns:p14="http://schemas.microsoft.com/office/powerpoint/2010/main" val="41839617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2866</TotalTime>
  <Words>1111</Words>
  <Application>Microsoft Office PowerPoint</Application>
  <PresentationFormat>Panorámica</PresentationFormat>
  <Paragraphs>35</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Aptos</vt:lpstr>
      <vt:lpstr>Arial</vt:lpstr>
      <vt:lpstr>Calibri</vt:lpstr>
      <vt:lpstr>Calibri Light</vt:lpstr>
      <vt:lpstr>Courier New</vt:lpstr>
      <vt:lpstr>Tema de Office</vt:lpstr>
      <vt:lpstr>Presentación de PowerPoint</vt:lpstr>
      <vt:lpstr>“La tercera Guerra Mundial será una ciber guerra”  John McAffe </vt:lpstr>
      <vt:lpstr>Un castillo, en la época medieval, era mucho más que una imponente estructura de piedra, era el centro de defensa de un reino, diseñado meticulosamente para proteger a sus habitantes y sus tesoros más valiosos. Con murallas altas, fosos profundos, torres de vigilancia y guardias atentos, los castillos eran verdaderas fortalezas construidas para resistir ataques y disuadir a los invasores.</vt:lpstr>
      <vt:lpstr>Aunque vivimos en una era digital, las lecciones aprendidas de las estrategias medievales siguen siendo sorprendentemente relevantes. La ciberseguridad moderna enfrenta desafíos similares a los de la defensa medieval: proteger territorios (redes y sistemas), defenderse de invasores (ciberataques) y salvaguardar información valiosa (datos). Al estudiar las tácticas medievales, podemos encontrar paralelismos y aplicar estos conocimientos para fortalecer nuestras defensas digitales.</vt:lpstr>
      <vt:lpstr>Presentación de PowerPoint</vt:lpstr>
      <vt:lpstr>El Rey y la Reina Imponen leyes y estrategias que regulan la protección del castillo y sus habitantes. Esto representa las políticas de seguridad y gobernanza, que establecen normas para la protección de la información y la infraestructura</vt:lpstr>
      <vt:lpstr>Puente Levadizo  Solo se baja para aquellos que tienen la llave o la contraseña correcta.  Aquí se compara con la autenticación de dos (2) factores (2FA), en donde solo los usuarios autenticados pueden cruzar hacia adentro</vt:lpstr>
      <vt:lpstr>Bóvedas Internas El oro, las joyas y otros tesoros valiosos se guardan en bóvedas altamente seguras dentro del castillo.  Esto representa la encriptación de datos, que protege la información valiosa, incluso si el castillo es comprometido.</vt:lpstr>
      <vt:lpstr>Foso con cocodrilos  El foso actúa como una barrera adicional, dificultando el acceso no autorizado al castillo.  Esto simboliza los sistemas de seguridad perimetral, que añaden una capa adicional de protección antes de llegar a las murallas</vt:lpstr>
      <vt:lpstr>Cámaras Secretas y Túneles Las cámaras y túneles secretos permiten a los residentes del castillo moverse sin ser detectados.  Esto se relaciona con las VPN (Redes Privadas Virtuales), que protegen el tráfico de datos mientras viaja por redes inseguras</vt:lpstr>
      <vt:lpstr>Torre de Vigilancia  Desde la torre de vigilancia, los vigías observan todo el perímetro en busca de amenazas.  Esto se asemeja al monitoreo continuo o un SOC, que revisa y responde a incidentes de seguridad en tiempo real.</vt:lpstr>
      <vt:lpstr>Murallas del Castillo Las murallas son la primera línea de defensa que bloquea a los atacantes externos.  Representa el firewall, que impide que tráfico no deseado entre en la red.</vt:lpstr>
      <vt:lpstr>Guardias del Castillo  Los guardias monitorean constantemente el castillo, buscando cualquier actividad sospechosa y enfrentando a intrusos.  Esto representa los antivirus y sistemas de detección de intrusos (IDS) que vigilan y bloquean amenazas</vt:lpstr>
      <vt:lpstr>Llaves del tesoro  Las llaves para acceder a las bóvedas son distribuidas solo entre los guardianes más confiables. Esto es una analogía de la gestión de contraseñas seguras para proteger accesos críticos.</vt:lpstr>
      <vt:lpstr>Alerta del Pueblo Los aldeanos dentro del castillo deben estar atentos y reportar cualquier actividad sospechosa.  Esto simboliza la capacitación y concienciación en ciberseguridad, vital para que los usuarios detecten y respondan a amenazas.</vt:lpstr>
      <vt:lpstr>Defensa en Profundidad Al igual que los castillos medievales que contaban con múltiples capas de defensa, la ciberseguridad moderna se basa en la estrategia de defensa en profundidad. Esto implica la implementación de varias capas de seguridad, como firewalls, sistemas de detección de intrusos (IDS), y segmentación de red. Cada capa actúa como una barrera adicional</vt:lpstr>
      <vt:lpstr>Gestión de Incidentes Las tácticas militares medievales para responder a ataques y defender territorios pueden ser comparadas con las estrategias de gestión de incidentes en ciberseguridad. La preparación y respuesta rápida a incidentes de seguridad es esencial para minimizar el impacto de los ataques. Esto incluye la creación de planes de respuesta a incidentes, la realización de simulacros y la capacitación continua del personal para asegurar una respuesta coordinada y efectiva</vt:lpstr>
      <vt:lpstr>Inteligencia de Amenazas El espionaje y contraespionaje medievales se enfocaban en obtener y proteger información valiosa. En ciberseguridad, la inteligencia de amenazas es crucial para anticipar y prevenir ataques. Esto incluye la recopilación y análisis de datos sobre actividades maliciosas, actores de amenazas y técnicas de ataque. La inteligencia de amenazas permite a los equipos de seguridad estar un paso adelante y desarrollar estrategias proactivas de defensa.</vt:lpstr>
      <vt:lpstr>Los ejercicios constituyen una técnica de enseñanza de la didáctica militar, destinada a capacitar a los cuadros y conjuntos en la totalidad de las operaciones tácticas y evaluar sus niveles de respuesta. a. Capacitar al personal de oficiales para la correcta aplicación de las técnicas de conducción. Adoptar resoluciones, impartir órdenes, y trabajar en equipo. b. Capacitar al personal de suboficiales a obtener y seguir ordenes, como parte fundamental del adiestramiento operacional, eficiencia en la ejecución de las operaciones militares. C. Comprobar eficiencia planes de respuesta</vt:lpstr>
      <vt:lpstr>Qué son? Simulaciones de situaciones de crisis para practicar y afinar respuestas a amenazas cibernéticas y preparar a las organizaciones ante posibles ataques. Objetivos Evaluar capacidades para detectar, analizar, contener y recuperarse de un ciberataque. Identificar brechas entre procesos documentados y lo observado durante el ejercicio. Obtener recomendaciones prácticas para mejorar la ciberdefensa. Entrenar al personal bajo escenarios del mundo real.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Danilo Ramírez Peña</dc:creator>
  <cp:lastModifiedBy>Danilo Ramirez</cp:lastModifiedBy>
  <cp:revision>30</cp:revision>
  <cp:lastPrinted>2024-11-13T21:18:02Z</cp:lastPrinted>
  <dcterms:created xsi:type="dcterms:W3CDTF">2022-08-09T20:07:57Z</dcterms:created>
  <dcterms:modified xsi:type="dcterms:W3CDTF">2024-11-16T12:49:40Z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181445-6ec4-4473-9810-00785f082df0_Enabled">
    <vt:lpwstr>true</vt:lpwstr>
  </property>
  <property fmtid="{D5CDD505-2E9C-101B-9397-08002B2CF9AE}" pid="3" name="MSIP_Label_dd181445-6ec4-4473-9810-00785f082df0_SetDate">
    <vt:lpwstr>2022-08-09T21:04:11Z</vt:lpwstr>
  </property>
  <property fmtid="{D5CDD505-2E9C-101B-9397-08002B2CF9AE}" pid="4" name="MSIP_Label_dd181445-6ec4-4473-9810-00785f082df0_Method">
    <vt:lpwstr>Privileged</vt:lpwstr>
  </property>
  <property fmtid="{D5CDD505-2E9C-101B-9397-08002B2CF9AE}" pid="5" name="MSIP_Label_dd181445-6ec4-4473-9810-00785f082df0_Name">
    <vt:lpwstr>Internal</vt:lpwstr>
  </property>
  <property fmtid="{D5CDD505-2E9C-101B-9397-08002B2CF9AE}" pid="6" name="MSIP_Label_dd181445-6ec4-4473-9810-00785f082df0_SiteId">
    <vt:lpwstr>1771ae17-e764-4e0f-a476-d4184d79a5d9</vt:lpwstr>
  </property>
  <property fmtid="{D5CDD505-2E9C-101B-9397-08002B2CF9AE}" pid="7" name="MSIP_Label_dd181445-6ec4-4473-9810-00785f082df0_ActionId">
    <vt:lpwstr>00a3d9da-239a-4b07-9078-2c0cc9fd0907</vt:lpwstr>
  </property>
  <property fmtid="{D5CDD505-2E9C-101B-9397-08002B2CF9AE}" pid="8" name="MSIP_Label_dd181445-6ec4-4473-9810-00785f082df0_ContentBits">
    <vt:lpwstr>0</vt:lpwstr>
  </property>
</Properties>
</file>