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4" r:id="rId5"/>
    <p:sldMasterId id="2147483699" r:id="rId6"/>
    <p:sldMasterId id="2147483707" r:id="rId7"/>
    <p:sldMasterId id="2147483719" r:id="rId8"/>
    <p:sldMasterId id="2147483735" r:id="rId9"/>
    <p:sldMasterId id="2147483751" r:id="rId10"/>
  </p:sldMasterIdLst>
  <p:notesMasterIdLst>
    <p:notesMasterId r:id="rId55"/>
  </p:notesMasterIdLst>
  <p:sldIdLst>
    <p:sldId id="2147480608" r:id="rId11"/>
    <p:sldId id="2147480570" r:id="rId12"/>
    <p:sldId id="2147480616" r:id="rId13"/>
    <p:sldId id="2147480609" r:id="rId14"/>
    <p:sldId id="2147480615" r:id="rId15"/>
    <p:sldId id="2147480565" r:id="rId16"/>
    <p:sldId id="2147480571" r:id="rId17"/>
    <p:sldId id="2147480617" r:id="rId18"/>
    <p:sldId id="2147480572" r:id="rId19"/>
    <p:sldId id="2147480607" r:id="rId20"/>
    <p:sldId id="270" r:id="rId21"/>
    <p:sldId id="2147480614" r:id="rId22"/>
    <p:sldId id="1713477655" r:id="rId23"/>
    <p:sldId id="2147480557" r:id="rId24"/>
    <p:sldId id="2147480575" r:id="rId25"/>
    <p:sldId id="2147480543" r:id="rId26"/>
    <p:sldId id="1713477641" r:id="rId27"/>
    <p:sldId id="2147480541" r:id="rId28"/>
    <p:sldId id="440" r:id="rId29"/>
    <p:sldId id="2147480548" r:id="rId30"/>
    <p:sldId id="1713477646" r:id="rId31"/>
    <p:sldId id="2147480583" r:id="rId32"/>
    <p:sldId id="439" r:id="rId33"/>
    <p:sldId id="1713477509" r:id="rId34"/>
    <p:sldId id="2147480611" r:id="rId35"/>
    <p:sldId id="279" r:id="rId36"/>
    <p:sldId id="2147480525" r:id="rId37"/>
    <p:sldId id="2147480526" r:id="rId38"/>
    <p:sldId id="2147480527" r:id="rId39"/>
    <p:sldId id="1713477643" r:id="rId40"/>
    <p:sldId id="1713477635" r:id="rId41"/>
    <p:sldId id="2147480569" r:id="rId42"/>
    <p:sldId id="260" r:id="rId43"/>
    <p:sldId id="2147480618" r:id="rId44"/>
    <p:sldId id="2147480511" r:id="rId45"/>
    <p:sldId id="2147480567" r:id="rId46"/>
    <p:sldId id="267" r:id="rId47"/>
    <p:sldId id="2147480578" r:id="rId48"/>
    <p:sldId id="2147480580" r:id="rId49"/>
    <p:sldId id="2147480562" r:id="rId50"/>
    <p:sldId id="2147480566" r:id="rId51"/>
    <p:sldId id="2147480620" r:id="rId52"/>
    <p:sldId id="2147480619" r:id="rId53"/>
    <p:sldId id="1713477505" r:id="rId54"/>
  </p:sldIdLst>
  <p:sldSz cx="12192000" cy="6858000"/>
  <p:notesSz cx="6858000" cy="9144000"/>
  <p:defaultTextStyle>
    <a:defPPr>
      <a:defRPr lang="en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2E"/>
    <a:srgbClr val="203864"/>
    <a:srgbClr val="1C1C1C"/>
    <a:srgbClr val="333333"/>
    <a:srgbClr val="FF6E3C"/>
    <a:srgbClr val="4BB6B0"/>
    <a:srgbClr val="184762"/>
    <a:srgbClr val="D33E19"/>
    <a:srgbClr val="045867"/>
    <a:srgbClr val="004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705FF-1F3D-47B6-A85D-B0B9B4C6DD6F}" v="186" dt="2024-11-14T21:12:09.400"/>
    <p1510:client id="{985A3002-0497-E934-8379-3D3912BF7E17}" v="16" dt="2024-11-14T04:38:11.513"/>
    <p1510:client id="{BABE1E78-3BC7-CF48-20E0-74F7EFA32C06}" v="67" dt="2024-11-14T20:10:24.2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F498-6B68-984A-8E64-C66014A91B1F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1DC6A-633F-3B49-BE91-1B3E70C8DBDC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143397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490BE-5403-E14B-B2F3-1A82300F4EA5}" type="slidenum">
              <a:rPr lang="en-ID"/>
              <a:t>36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2845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i="1"/>
              <a:t>Grandes cantidades de datos son analizadas de forma autónoma por nuestro sistema de IA, garantizando la protección de las infraestructuras críticas del negocio y optimizando la gestión de nuestro personal.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1DC6A-633F-3B49-BE91-1B3E70C8DBDC}" type="slidenum">
              <a:rPr lang="en-DO" smtClean="0"/>
              <a:t>38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1014057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490BE-5403-E14B-B2F3-1A82300F4EA5}" type="slidenum">
              <a:rPr lang="en-ID"/>
              <a:t>41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7692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490BE-5403-E14B-B2F3-1A82300F4EA5}" type="slidenum">
              <a:rPr lang="en-ID"/>
              <a:t>42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5854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06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29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AEF45-DB8C-4AB9-A93D-24029A679A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52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9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AEF45-DB8C-4AB9-A93D-24029A679A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59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401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56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0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AB556-40BF-FF42-87A1-D1A20B517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93BF9-458F-854B-AF15-18A33C46A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21A32-F246-8B44-98F8-3E6F19337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3ACB-E892-7A4C-BFCB-12D27912A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50C50-FCE6-5D47-AD94-486BA7D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175581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79EA-4BD5-A146-B0B7-8A223F1C1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50B2-7E8F-714F-BC88-2604DD9507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FA795-D46F-7240-A863-4B38B857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21FF2-55FB-884A-AD0E-3FDF51D6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C97AE-ACB0-9646-9BF7-63579D0E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127437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FC9B5F-4850-5F41-B524-D7E0C6E06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7864F-786D-DF45-9946-B46D74876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B637F-B163-DE47-9A82-1A020502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AE71E-91B1-9D4D-B74F-C94CFA1C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F651A-8077-4949-A84A-F32FCA725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3347794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201E6-38FB-0143-8AC7-5BB4E14C8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30518" y="0"/>
            <a:ext cx="8461482" cy="685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204E80-8487-FD40-9BCC-A2263CF749E4}"/>
              </a:ext>
            </a:extLst>
          </p:cNvPr>
          <p:cNvSpPr/>
          <p:nvPr userDrawn="1"/>
        </p:nvSpPr>
        <p:spPr>
          <a:xfrm>
            <a:off x="0" y="-2466"/>
            <a:ext cx="373051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90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3C4BC292-91E5-E944-BFE3-722E702BEDF5}"/>
              </a:ext>
            </a:extLst>
          </p:cNvPr>
          <p:cNvSpPr/>
          <p:nvPr userDrawn="1"/>
        </p:nvSpPr>
        <p:spPr>
          <a:xfrm>
            <a:off x="5327" y="4872446"/>
            <a:ext cx="1009682" cy="1018832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647B31E-9F15-1047-971A-6A7ADBDD7D6C}"/>
              </a:ext>
            </a:extLst>
          </p:cNvPr>
          <p:cNvSpPr/>
          <p:nvPr userDrawn="1"/>
        </p:nvSpPr>
        <p:spPr>
          <a:xfrm rot="10800000">
            <a:off x="-720" y="5891278"/>
            <a:ext cx="1009682" cy="1018832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900"/>
          </a:p>
        </p:txBody>
      </p:sp>
    </p:spTree>
    <p:extLst>
      <p:ext uri="{BB962C8B-B14F-4D97-AF65-F5344CB8AC3E}">
        <p14:creationId xmlns:p14="http://schemas.microsoft.com/office/powerpoint/2010/main" val="1975061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971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1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15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5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5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59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4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3127-0CA8-8145-863C-6CE7B840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725DA-B951-0244-9483-DD52A979B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8513E-8CA7-1444-B2F6-2FA25832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E2808-451E-7A44-A04A-3CD535D3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4D69C-7777-F04A-B2C3-D69607CD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1828939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3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7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44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85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72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C61CE5-FA0E-4E3A-9D03-A98D1FB10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01788"/>
            <a:ext cx="12192000" cy="43868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Rectangle 1"/>
          <p:cNvSpPr/>
          <p:nvPr userDrawn="1"/>
        </p:nvSpPr>
        <p:spPr>
          <a:xfrm>
            <a:off x="0" y="1228726"/>
            <a:ext cx="12192000" cy="55149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646994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188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061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C61CE5-FA0E-4E3A-9D03-A98D1FB10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01789"/>
            <a:ext cx="12192000" cy="43868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Rectangle 1"/>
          <p:cNvSpPr/>
          <p:nvPr userDrawn="1"/>
        </p:nvSpPr>
        <p:spPr>
          <a:xfrm>
            <a:off x="0" y="1228726"/>
            <a:ext cx="12192000" cy="55149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293059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EFCF1-5927-4D0D-A08F-78BA21C2B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CB57C6-0505-4BF9-A377-5F5D43FC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77471-6C0F-43D8-B7A3-2760BF9B86D9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933ACB-FFA8-429D-A280-95063351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736789-EEBA-4C81-BF2F-567EEA85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33C0-7E00-4002-A91E-76DB413281A2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65787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6897A-CA93-BD45-81ED-98951F24C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469E0-5E21-344A-B394-8E8A5DCA7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766B9-D623-AC46-A3EE-F5AAFE5A5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0A32F-0922-D841-B349-7383AB375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FE340-34A3-6245-BFF6-51AB944D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4030068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525CB7-DC75-414C-B5AE-96F6D1FA83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5813" y="0"/>
            <a:ext cx="6036189" cy="6858000"/>
          </a:xfrm>
          <a:custGeom>
            <a:avLst/>
            <a:gdLst>
              <a:gd name="connsiteX0" fmla="*/ 0 w 6036189"/>
              <a:gd name="connsiteY0" fmla="*/ 0 h 6858000"/>
              <a:gd name="connsiteX1" fmla="*/ 6036189 w 6036189"/>
              <a:gd name="connsiteY1" fmla="*/ 0 h 6858000"/>
              <a:gd name="connsiteX2" fmla="*/ 6036189 w 6036189"/>
              <a:gd name="connsiteY2" fmla="*/ 6858000 h 6858000"/>
              <a:gd name="connsiteX3" fmla="*/ 5125729 w 6036189"/>
              <a:gd name="connsiteY3" fmla="*/ 6858000 h 6858000"/>
              <a:gd name="connsiteX4" fmla="*/ 5041585 w 6036189"/>
              <a:gd name="connsiteY4" fmla="*/ 6829529 h 6858000"/>
              <a:gd name="connsiteX5" fmla="*/ 29241 w 6036189"/>
              <a:gd name="connsiteY5" fmla="*/ 3845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6189" h="6858000">
                <a:moveTo>
                  <a:pt x="0" y="0"/>
                </a:moveTo>
                <a:lnTo>
                  <a:pt x="6036189" y="0"/>
                </a:lnTo>
                <a:lnTo>
                  <a:pt x="6036189" y="6858000"/>
                </a:lnTo>
                <a:lnTo>
                  <a:pt x="5125729" y="6858000"/>
                </a:lnTo>
                <a:lnTo>
                  <a:pt x="5041585" y="6829529"/>
                </a:lnTo>
                <a:cubicBezTo>
                  <a:pt x="2329309" y="5836432"/>
                  <a:pt x="331527" y="3361100"/>
                  <a:pt x="29241" y="3845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23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DB384B-461D-5C4C-A5CB-E6080701E2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90147" y="2519480"/>
            <a:ext cx="4438800" cy="2707992"/>
          </a:xfrm>
          <a:custGeom>
            <a:avLst/>
            <a:gdLst>
              <a:gd name="connsiteX0" fmla="*/ 225684 w 4438800"/>
              <a:gd name="connsiteY0" fmla="*/ 0 h 2707992"/>
              <a:gd name="connsiteX1" fmla="*/ 4213116 w 4438800"/>
              <a:gd name="connsiteY1" fmla="*/ 0 h 2707992"/>
              <a:gd name="connsiteX2" fmla="*/ 4438800 w 4438800"/>
              <a:gd name="connsiteY2" fmla="*/ 225684 h 2707992"/>
              <a:gd name="connsiteX3" fmla="*/ 4438800 w 4438800"/>
              <a:gd name="connsiteY3" fmla="*/ 2482308 h 2707992"/>
              <a:gd name="connsiteX4" fmla="*/ 4213116 w 4438800"/>
              <a:gd name="connsiteY4" fmla="*/ 2707992 h 2707992"/>
              <a:gd name="connsiteX5" fmla="*/ 225684 w 4438800"/>
              <a:gd name="connsiteY5" fmla="*/ 2707992 h 2707992"/>
              <a:gd name="connsiteX6" fmla="*/ 0 w 4438800"/>
              <a:gd name="connsiteY6" fmla="*/ 2482308 h 2707992"/>
              <a:gd name="connsiteX7" fmla="*/ 0 w 4438800"/>
              <a:gd name="connsiteY7" fmla="*/ 225684 h 2707992"/>
              <a:gd name="connsiteX8" fmla="*/ 225684 w 4438800"/>
              <a:gd name="connsiteY8" fmla="*/ 0 h 270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8800" h="2707992">
                <a:moveTo>
                  <a:pt x="225684" y="0"/>
                </a:moveTo>
                <a:lnTo>
                  <a:pt x="4213116" y="0"/>
                </a:lnTo>
                <a:cubicBezTo>
                  <a:pt x="4337758" y="0"/>
                  <a:pt x="4438800" y="101042"/>
                  <a:pt x="4438800" y="225684"/>
                </a:cubicBezTo>
                <a:lnTo>
                  <a:pt x="4438800" y="2482308"/>
                </a:lnTo>
                <a:cubicBezTo>
                  <a:pt x="4438800" y="2606950"/>
                  <a:pt x="4337758" y="2707992"/>
                  <a:pt x="4213116" y="2707992"/>
                </a:cubicBezTo>
                <a:lnTo>
                  <a:pt x="225684" y="2707992"/>
                </a:lnTo>
                <a:cubicBezTo>
                  <a:pt x="101042" y="2707992"/>
                  <a:pt x="0" y="2606950"/>
                  <a:pt x="0" y="2482308"/>
                </a:cubicBezTo>
                <a:lnTo>
                  <a:pt x="0" y="225684"/>
                </a:lnTo>
                <a:cubicBezTo>
                  <a:pt x="0" y="101042"/>
                  <a:pt x="101042" y="0"/>
                  <a:pt x="22568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A3FF3E-E85D-3343-983D-63381B787B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63055" y="2519480"/>
            <a:ext cx="4438800" cy="2707992"/>
          </a:xfrm>
          <a:custGeom>
            <a:avLst/>
            <a:gdLst>
              <a:gd name="connsiteX0" fmla="*/ 225684 w 4438800"/>
              <a:gd name="connsiteY0" fmla="*/ 0 h 2707992"/>
              <a:gd name="connsiteX1" fmla="*/ 4213116 w 4438800"/>
              <a:gd name="connsiteY1" fmla="*/ 0 h 2707992"/>
              <a:gd name="connsiteX2" fmla="*/ 4438800 w 4438800"/>
              <a:gd name="connsiteY2" fmla="*/ 225684 h 2707992"/>
              <a:gd name="connsiteX3" fmla="*/ 4438800 w 4438800"/>
              <a:gd name="connsiteY3" fmla="*/ 2482308 h 2707992"/>
              <a:gd name="connsiteX4" fmla="*/ 4213116 w 4438800"/>
              <a:gd name="connsiteY4" fmla="*/ 2707992 h 2707992"/>
              <a:gd name="connsiteX5" fmla="*/ 225684 w 4438800"/>
              <a:gd name="connsiteY5" fmla="*/ 2707992 h 2707992"/>
              <a:gd name="connsiteX6" fmla="*/ 0 w 4438800"/>
              <a:gd name="connsiteY6" fmla="*/ 2482308 h 2707992"/>
              <a:gd name="connsiteX7" fmla="*/ 0 w 4438800"/>
              <a:gd name="connsiteY7" fmla="*/ 225684 h 2707992"/>
              <a:gd name="connsiteX8" fmla="*/ 225684 w 4438800"/>
              <a:gd name="connsiteY8" fmla="*/ 0 h 270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8800" h="2707992">
                <a:moveTo>
                  <a:pt x="225684" y="0"/>
                </a:moveTo>
                <a:lnTo>
                  <a:pt x="4213116" y="0"/>
                </a:lnTo>
                <a:cubicBezTo>
                  <a:pt x="4337758" y="0"/>
                  <a:pt x="4438800" y="101042"/>
                  <a:pt x="4438800" y="225684"/>
                </a:cubicBezTo>
                <a:lnTo>
                  <a:pt x="4438800" y="2482308"/>
                </a:lnTo>
                <a:cubicBezTo>
                  <a:pt x="4438800" y="2606950"/>
                  <a:pt x="4337758" y="2707992"/>
                  <a:pt x="4213116" y="2707992"/>
                </a:cubicBezTo>
                <a:lnTo>
                  <a:pt x="225684" y="2707992"/>
                </a:lnTo>
                <a:cubicBezTo>
                  <a:pt x="101042" y="2707992"/>
                  <a:pt x="0" y="2606950"/>
                  <a:pt x="0" y="2482308"/>
                </a:cubicBezTo>
                <a:lnTo>
                  <a:pt x="0" y="225684"/>
                </a:lnTo>
                <a:cubicBezTo>
                  <a:pt x="0" y="101042"/>
                  <a:pt x="101042" y="0"/>
                  <a:pt x="22568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81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6FD05A-07B8-FD48-A79A-1E7A58942B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85087" y="0"/>
            <a:ext cx="3780352" cy="6858000"/>
          </a:xfrm>
          <a:custGeom>
            <a:avLst/>
            <a:gdLst>
              <a:gd name="connsiteX0" fmla="*/ 0 w 3780352"/>
              <a:gd name="connsiteY0" fmla="*/ 0 h 6858000"/>
              <a:gd name="connsiteX1" fmla="*/ 3780352 w 3780352"/>
              <a:gd name="connsiteY1" fmla="*/ 0 h 6858000"/>
              <a:gd name="connsiteX2" fmla="*/ 3780352 w 3780352"/>
              <a:gd name="connsiteY2" fmla="*/ 6858000 h 6858000"/>
              <a:gd name="connsiteX3" fmla="*/ 0 w 37803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0352" h="6858000">
                <a:moveTo>
                  <a:pt x="0" y="0"/>
                </a:moveTo>
                <a:lnTo>
                  <a:pt x="3780352" y="0"/>
                </a:lnTo>
                <a:lnTo>
                  <a:pt x="37803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67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C547-1056-B65F-C509-768681116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C0393-4C19-F793-CFF9-D463EE64C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72CA1-C063-8AA6-0B4C-D411DB23A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E4DF-6A2B-733D-6217-A1BAC78F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13923-3CE3-5C95-26C1-9B6D6AD1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48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684D-8B9F-F41C-4A73-C1BBF37A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35C2C-2085-1902-0DE8-9807E5ADD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E46D3-3372-A30C-922D-56230EA6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8A6EB-9564-C605-A635-32B79ED9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3B990-DB32-1C79-EBF0-89BEE003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25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AD30C-304D-18FF-400E-E72215B2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5EF0D-9B1F-60BF-6ABA-CA64FDA6E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EA8C7-592D-B544-F04C-E810F9CB8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BF926-953C-314F-24EC-CFDC3EB06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6AD65-1267-DBB9-5BC8-6BB51A58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7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707B8-2123-E8B8-3DE0-76245293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2A92E-EE72-DDAD-F6AF-A8547C826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4FA34-5C2F-1203-87B0-F1B03B306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B42CA-4C69-A590-054C-292D246D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D3AC8-1744-E0BC-E1AD-2E232B502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0EC2D-D314-31F5-DE96-9D7EE41C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67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41E0-8F2B-8AEE-69C0-0D119CEC7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5AD94-1091-EDFE-8565-DBDC21E7A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1DF1F-3FF7-811B-A6B3-9FB4AFBA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49F19-3D83-BED8-836D-E5A7E49211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C8491-9691-2B4A-1BD7-A6E04BA5D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8A2F20-F967-E493-5393-A51784A5F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60A8A0-59C3-268E-9E1D-608FB6BE0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1C746F-63CD-2ED0-22C8-3E6F8F336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888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1CED8-6D16-40D7-0303-0DFB0CCDC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787FF2-2198-D218-3272-CF00A83F7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8E608-ED42-84B9-9DAA-CF188329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B36FE-272C-C23F-6927-DE4379F2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03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A13FD-00D1-791D-BEE1-A4B50DB2A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135A7-F943-A158-3920-813976AE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3442F-FD11-5ED4-AE7A-016729F4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5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9CB1-74CE-D84E-BFF4-01F8E1EAE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E9B16-36C7-7A40-A7E3-C3455DA9E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805A2B-A41B-3F4D-A770-9FCCEEE2A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24F4B-2B61-914E-B1EF-EA2D2BAC1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18037-AEF9-3140-BDF1-5FD1A7531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3BA70-C61D-8E48-90C3-3BFACC94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35764018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13C2A-A906-5991-703F-72F795C0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F42F4-D556-760C-01BE-A603E2DC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29E1E-D2FC-D722-2624-563BCAF89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F5837-676C-2698-B19C-02B1671C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239DC-D676-B71C-F471-AE818B6E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58205-151C-4CC7-960C-A694C8071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6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F9535-3587-CC00-94D2-066FD46D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AB916B-31D1-7FD3-63FC-0E038F400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53C3F9-280E-CD76-19B9-EE2BA60F5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ECE31-A3AC-9AAA-4016-5C505C175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144F1-AC1C-4717-6A05-E94607CE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4D469-CE62-BDA5-D59B-40D02FC2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8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1940-A4E3-8B67-61AD-3D4A0A7FF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53428C-10B8-A1DE-A4E5-961D7B6CB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3106-A79C-C445-85BD-B7288821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DE2D4-ED24-A57A-6DE3-B3D6BAC7E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06450-E149-FBF5-7509-CF789D4C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60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055E84-3FFB-29B2-880F-00FBD0C71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C669D-4C9B-4C85-BA96-DFD097C4E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BE47D-0885-59B7-D57F-6E2FF540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4BFAB-3DDC-19EA-6FD0-11DCF168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A5EBE-0CD1-7B42-E66B-E7C3C4BE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19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EB587-109D-53BF-370F-121FAB2D2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28FC802-63C6-A244-0057-AF76771D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E1ED01-988A-7478-07C9-3C5C7D34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E091B7-900C-8455-EE85-766FE6F91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6CFD88-0E44-539D-7850-8F923EC26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757694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09D152-1D4A-8E02-0F20-241E4A554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B9DAF1-50AA-AD0F-C993-E30149F7C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3D07E-BE7C-BD94-DAF6-CF7062B0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55F464-DD10-DF2F-C55F-E0FBC998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21F00C-C0C2-8404-5676-203CF03E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597798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436BC1-E8A2-5D39-C161-12B7AD04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10F160-33D8-3FA6-1966-058E84E1A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BAE6F5-C77C-5413-0FB2-C7ACCF158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3305DA-76D0-86E8-82D8-FBE88C25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98107C-B545-3270-A993-1C18F4E3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471147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59EF1-235E-60D0-CBF1-3308DEFB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5BAE9D-B6FC-D3E8-A03C-5A2681BC7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5495C1-2C08-C033-0871-2B06BC9AE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B8ACC9-A182-F5E6-5B9F-5B81B5F43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5A94CF-34F0-C8A6-2793-1FFC6949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610416-FDD6-4727-A2CB-E03F553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336289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820EA-F4FA-D01F-5EA4-3073C120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5E218C-16CD-7900-6CDD-10D80BD4B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411D2D-E4F5-3CEE-CF25-53DDA1522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C4FD651-8F0B-20A4-4905-C2BD1807C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096F79-840A-2AA3-3794-854C65BFF2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9FE07B-2005-79F3-0884-78267470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ED43C22-459A-98B3-5080-9B7523B5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3B93677-CAC1-2933-6A4D-B3211E3D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944502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7DED0-ADCA-0249-B96E-99BBE44E6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F5D31F-B65D-2DB7-02B4-8BF81580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81C6FE-900E-D5F1-B820-CA1F34502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6A4848-C2E6-8CB0-DBB4-7147A1D6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95595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19FCF-FA2F-1C4E-BCBF-F7D8C8AC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84E24-A56F-DA44-A138-20CB2A441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2539F-4C09-2B4A-8BA6-24A3623FD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4BA4C-F38B-4043-9EF8-38F709D96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8F932-263B-7C46-B13F-2B3BB7289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1C4FD4-C704-154A-88AD-E85411AA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501782-2665-A048-BACB-520F7B4A2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3D0B38-D020-C04F-B9FB-3245D10FE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2250440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DF02799-D951-9787-3A51-8AD8BE7CA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1555AD-AF1B-C0F2-18FD-CD6BB2D4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C8DFE2-D9FF-A3E1-DEF3-74D47E96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624061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E4DE60-CCB6-A7F0-8FD0-2627886D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3BF139-8401-5B43-74C3-4C5C9E9E6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DB4E68-B6E1-A211-4977-2A2E4F6C9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F7B374-9D95-4756-5808-A51A184DD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D6AA97-4E3C-5EB6-F696-47565296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89FF5C-4BD6-6376-EEF9-B19728CE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193735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1140F4-334A-E6D9-B08B-D40E298C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D464F3-AA6E-1BC7-A7DD-D908DE3C0C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63193C-244E-235F-A10B-58AADE76B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54188F-7526-7598-4ADB-F87481F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FDCC56-6C33-6BA7-F53F-0A3DF665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07BD9F-B6BE-4DBA-673E-792DB4E1A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195126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C0528B-5BF3-A20D-90A4-81B240030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6787EA-B552-01E4-A7CD-5A734B934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F9D9F5-EE5B-0625-D31C-4E59992E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7D702-0F05-DA73-B0BD-168B4B98F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021E4-86ED-1D0E-5ECF-ABC52F4F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086876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EDB10A-8451-33D4-D1CF-BD325C8A1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6A5233-7DA5-9438-B158-19BC6819C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7D7E2F-0264-323D-3C43-C3219BE54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D999B4-FE3A-D07C-2250-DF2AE59D7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E52357-F910-B599-6FFF-E281DEDE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6257295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3612451" y="0"/>
            <a:ext cx="11063170" cy="62230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18821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5"/>
            <a:ext cx="12192001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6" name="Rectangle"/>
          <p:cNvSpPr>
            <a:spLocks noGrp="1"/>
          </p:cNvSpPr>
          <p:nvPr>
            <p:ph type="body" idx="22"/>
          </p:nvPr>
        </p:nvSpPr>
        <p:spPr>
          <a:xfrm>
            <a:off x="0" y="0"/>
            <a:ext cx="6096001" cy="6858001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78211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9970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DB38C-43CE-48B8-AFFA-8493F6661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C8A46C-8E6F-4652-AC54-199DF133A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07FD95-BFA4-4F9D-B999-3EC9668CB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72AB6B-F9DF-41F9-81BB-ABD9F224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AD018C-75E8-42D7-9D4F-334D7BFF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078150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E78147-C330-4524-9E84-5973C8AA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F9081-2434-43C7-9048-5284157C0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645D12-32FD-44AB-A77D-BBB27AA4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C3FB15-9EB0-4FB9-A020-5FD775DE9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08099B-8532-466B-9519-AF9D6764E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25881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0E1E-D33D-0949-B3B4-A3117BA5E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8F7D0-CE88-EE4D-A112-E6A47D80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00E59-4F97-DB42-B366-301D0041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0228D-7983-F140-AC2E-597DEA5B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39140461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D22F5-C850-459A-8624-D8C98419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DEB8EA-E98E-4ECB-B5EB-88D1F2C92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8A9D3-7C8F-448F-8001-CB3D04AB2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BEC549-7A5E-48F1-9B34-F26F94DD9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6A55BA-C3D7-40CB-A177-A3839407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4027328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AC325E-427E-45C3-9EFF-621AB5FB9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EF5C82-0A2D-4A1D-99A6-A30102445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F4AB88-E4D9-4663-93C4-9BA229206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D7924E-3F9D-4D28-B500-DF146EF08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8F6DE8-BB0F-4E15-AB97-F53731CF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5A8CA3-2CDA-469B-A8A1-263B7081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0937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0A0B3-4EE4-4259-9EC7-E8065404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6DB288-37CE-49CD-A813-495A33965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A44988-A36C-4D9F-99B0-555E9F3F5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676BC8-2175-4059-A33B-11CEEF5D8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7E35A7-D0E0-4170-A1BD-DD848EC17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EEC1286-03D7-4506-BD46-C3AECAF90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CD1C776-F424-46D8-9FDE-ACC445DD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4DC4800-CA9C-47E8-8587-D0FB70A2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2530994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0FCFD-38C0-429D-AD7D-DEE0AC89D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9B0E8F-F846-4175-A21E-E98670CE3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913049-5735-4861-B4FB-E21D4E928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7963497-1DAE-4D33-8ED1-A3F50BC7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90156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81DC73-1628-4B1E-AC5A-03C342B5D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4F87438-66BB-4105-9905-B9A2618E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1AD1ADE-742C-4A0D-AE2E-BA487C174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8558809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36D9C-70C8-4AAD-9B4C-2CBBE384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A11DD3-B7D2-4B82-84DD-0762FD1FA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0073C7-A8F1-4CC3-B1A1-9307809A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594C69-59AA-46DA-9C72-EAA939E2F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D2B112-33F5-4DFF-87CA-0BCC8DEF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6DDB08-EF53-43F9-AA3A-C8F652B4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063483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D58E1-F1BD-41C0-9112-E2620448F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E48F208-FDA0-4871-A40A-CCDC877F8B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79151FD-85D1-4F33-918D-AFCEBE6D8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A60327-AD35-4B40-AECD-BA7548878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9F0E55-2642-4D9E-B9A1-3D9587A3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43480D-AEB3-45E3-816E-AC5F384B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2169780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DD117-F249-44D4-9F41-1EA55479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613D92-FC67-48DE-BB6A-61D18B07A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511DE-D653-4611-9717-FFDBD186C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C7A825-E2DC-41C2-97F9-4A2022BD7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B7F77F-FE8A-42EA-B460-6F29E9E02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4606521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EDD0DA-2D65-4C11-9C53-B35BF07BB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75A413-A970-4242-9ED1-8C56A2A83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AFA64-178F-4110-9461-1445433E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29307A-2C9E-4731-AD8F-B9CC1F24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D39E2D-3105-4911-A661-ECCB2862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18410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C61CE5-FA0E-4E3A-9D03-A98D1FB10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01789"/>
            <a:ext cx="12192000" cy="43868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Rectangle 1"/>
          <p:cNvSpPr/>
          <p:nvPr userDrawn="1"/>
        </p:nvSpPr>
        <p:spPr>
          <a:xfrm>
            <a:off x="0" y="1228726"/>
            <a:ext cx="12192000" cy="55149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46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8924F3-390D-9045-9700-783A5950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FC630-16DF-D54C-92D5-F61C5AF7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15922-ACDD-644C-A0B3-DFE58F8F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40180101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4E34F-2AD6-8245-8914-B9B87A36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1899"/>
            <a:ext cx="265355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363">
              <a:defRPr/>
            </a:pPr>
            <a:fld id="{BD234A9E-322B-994B-ADAC-CB125B77391B}" type="slidenum">
              <a:rPr lang="en-US" smtClean="0">
                <a:solidFill>
                  <a:prstClr val="white"/>
                </a:solidFill>
              </a:rPr>
              <a:pPr defTabSz="914363">
                <a:defRPr/>
              </a:pPr>
              <a:t>‹Nº›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49D01-3C84-A144-8A01-93FEE13A1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1398" y="1606"/>
            <a:ext cx="613019" cy="68167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68BA79-F07F-0D45-83BE-8D7CE5498DB6}"/>
              </a:ext>
            </a:extLst>
          </p:cNvPr>
          <p:cNvSpPr/>
          <p:nvPr userDrawn="1"/>
        </p:nvSpPr>
        <p:spPr>
          <a:xfrm>
            <a:off x="519727" y="6082147"/>
            <a:ext cx="2585883" cy="540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E05510-0B17-C647-A091-3EDCF02B3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6" cy="685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65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3 picture layout with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2EB50950-B664-C34C-91CF-6C87B490C35D}"/>
              </a:ext>
            </a:extLst>
          </p:cNvPr>
          <p:cNvSpPr/>
          <p:nvPr userDrawn="1"/>
        </p:nvSpPr>
        <p:spPr bwMode="auto">
          <a:xfrm flipV="1">
            <a:off x="0" y="-244475"/>
            <a:ext cx="4064000" cy="112712"/>
          </a:xfrm>
          <a:prstGeom prst="rect">
            <a:avLst/>
          </a:prstGeom>
          <a:solidFill>
            <a:srgbClr val="D7D7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59" tIns="143407" rIns="179259" bIns="143407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endParaRPr lang="en-US" altLang="es-ES_tradnl" sz="2300">
              <a:solidFill>
                <a:srgbClr val="000000"/>
              </a:solidFill>
              <a:latin typeface="Segoe UI Semilight" panose="020B04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968EB5E-4AFD-A443-B665-D81084A10668}"/>
              </a:ext>
            </a:extLst>
          </p:cNvPr>
          <p:cNvSpPr/>
          <p:nvPr userDrawn="1"/>
        </p:nvSpPr>
        <p:spPr bwMode="auto">
          <a:xfrm flipV="1">
            <a:off x="4065588" y="-347663"/>
            <a:ext cx="4064000" cy="111125"/>
          </a:xfrm>
          <a:prstGeom prst="rect">
            <a:avLst/>
          </a:prstGeom>
          <a:solidFill>
            <a:srgbClr val="96969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59" tIns="143407" rIns="179259" bIns="143407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endParaRPr lang="en-US" altLang="es-ES_tradnl" sz="2300">
              <a:solidFill>
                <a:srgbClr val="000000"/>
              </a:solidFill>
              <a:latin typeface="Segoe UI Semilight" panose="020B04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52A5470-05C6-0049-9B37-4B9FB6BE91E4}"/>
              </a:ext>
            </a:extLst>
          </p:cNvPr>
          <p:cNvSpPr/>
          <p:nvPr userDrawn="1"/>
        </p:nvSpPr>
        <p:spPr bwMode="auto">
          <a:xfrm flipV="1">
            <a:off x="8124826" y="-244475"/>
            <a:ext cx="4067175" cy="112712"/>
          </a:xfrm>
          <a:prstGeom prst="rect">
            <a:avLst/>
          </a:prstGeom>
          <a:solidFill>
            <a:srgbClr val="D7D7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79259" tIns="143407" rIns="179259" bIns="143407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endParaRPr lang="en-US" altLang="es-ES_tradnl" sz="2300">
              <a:solidFill>
                <a:srgbClr val="000000"/>
              </a:solidFill>
              <a:latin typeface="Segoe UI Semilight" panose="020B04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63998" y="3078135"/>
            <a:ext cx="7858765" cy="701731"/>
          </a:xfrm>
          <a:noFill/>
        </p:spPr>
        <p:txBody>
          <a:bodyPr lIns="365760" rIns="182880">
            <a:spAutoFit/>
          </a:bodyPr>
          <a:lstStyle>
            <a:lvl1pPr>
              <a:defRPr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232094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33757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469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03440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21534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4604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10656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589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10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740C-2B2E-4945-A4E0-4F887DC44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4BEAB-CDF2-0C4B-A186-BBC88E1FF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6B779-5360-D64E-BC54-A2D502E42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68741-24E7-A945-BA79-FA5AC1EBB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247A5-2F36-9241-BF7F-5E776498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39188-B49A-E44B-B4E5-20D630CD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9592092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4323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19380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56747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C61CE5-FA0E-4E3A-9D03-A98D1FB10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01788"/>
            <a:ext cx="12192000" cy="43868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Rectangle 1"/>
          <p:cNvSpPr/>
          <p:nvPr userDrawn="1"/>
        </p:nvSpPr>
        <p:spPr>
          <a:xfrm>
            <a:off x="0" y="1228725"/>
            <a:ext cx="12192000" cy="55149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3404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C61CE5-FA0E-4E3A-9D03-A98D1FB10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01788"/>
            <a:ext cx="12192000" cy="438681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9353550" y="3314700"/>
            <a:ext cx="247650" cy="276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428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6C13-F9C6-5847-9C64-736C0957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36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D16D99-79FE-B34C-B7AC-621FFA4D0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1" y="1825625"/>
            <a:ext cx="8736106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buNone/>
              <a:defRPr sz="2400"/>
            </a:lvl1pPr>
            <a:lvl2pPr marL="457200" indent="0">
              <a:lnSpc>
                <a:spcPct val="114000"/>
              </a:lnSpc>
              <a:buNone/>
              <a:defRPr sz="2000"/>
            </a:lvl2pPr>
            <a:lvl3pPr marL="914400" indent="0">
              <a:lnSpc>
                <a:spcPct val="114000"/>
              </a:lnSpc>
              <a:buNone/>
              <a:defRPr sz="1800"/>
            </a:lvl3pPr>
            <a:lvl4pPr marL="1371600" indent="0">
              <a:lnSpc>
                <a:spcPct val="114000"/>
              </a:lnSpc>
              <a:buNone/>
              <a:defRPr sz="1500"/>
            </a:lvl4pPr>
            <a:lvl5pPr marL="1828800" indent="0">
              <a:lnSpc>
                <a:spcPct val="114000"/>
              </a:lnSpc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C7FD1-99E1-4C41-B03C-A31A7A60E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0953" y="6310312"/>
            <a:ext cx="2743200" cy="365125"/>
          </a:xfrm>
        </p:spPr>
        <p:txBody>
          <a:bodyPr/>
          <a:lstStyle>
            <a:lvl1pPr>
              <a:defRPr>
                <a:solidFill>
                  <a:srgbClr val="D74200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34A9E-322B-994B-ADAC-CB125B773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742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742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61C62-17CB-604A-BB23-61E47EA31A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2605" y="1605"/>
            <a:ext cx="613019" cy="681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26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C61CE5-FA0E-4E3A-9D03-A98D1FB10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01788"/>
            <a:ext cx="12192000" cy="4386816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623887"/>
            <a:ext cx="12192000" cy="5953125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 4"/>
          <p:cNvSpPr/>
          <p:nvPr userDrawn="1"/>
        </p:nvSpPr>
        <p:spPr>
          <a:xfrm>
            <a:off x="9305925" y="3295650"/>
            <a:ext cx="1428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6787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9344025" y="3314700"/>
            <a:ext cx="371475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401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AA70B-3FA9-5C46-813F-0253766E2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640AF5-939A-134E-B5F0-42A72BCE7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D072D-7254-CD4E-B7B4-84C3B1BCF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6B960-61EA-0B4B-9013-E73E7A02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3C4B4-284E-1B40-B179-6CCCDB17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B98B0-A452-8F41-87CF-88B71E2C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</p:spTree>
    <p:extLst>
      <p:ext uri="{BB962C8B-B14F-4D97-AF65-F5344CB8AC3E}">
        <p14:creationId xmlns:p14="http://schemas.microsoft.com/office/powerpoint/2010/main" val="70060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5CF765-2B96-7149-80C4-5CA2AEA8D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C0357-1615-1C4A-9AC9-015F4271A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9A770-DE61-454D-9BF5-D885FD512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411D9-1A1D-904C-A216-EA11AC3FAA79}" type="datetimeFigureOut">
              <a:rPr lang="en-DO" smtClean="0"/>
              <a:t>11/15/2024</a:t>
            </a:fld>
            <a:endParaRPr lang="en-D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AE491-DF77-1746-9EEF-036830AA3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573BD-AE14-D74C-A0A3-B6FEEE365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628A2-634A-6D4B-AFD5-27A2A64C73D6}" type="slidenum">
              <a:rPr lang="en-DO" smtClean="0"/>
              <a:t>‹Nº›</a:t>
            </a:fld>
            <a:endParaRPr lang="en-D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19DA0-AD94-424D-8D0A-14961E2CACA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0" y="0"/>
            <a:ext cx="411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DO" sz="1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Interno</a:t>
            </a:r>
          </a:p>
        </p:txBody>
      </p:sp>
    </p:spTree>
    <p:extLst>
      <p:ext uri="{BB962C8B-B14F-4D97-AF65-F5344CB8AC3E}">
        <p14:creationId xmlns:p14="http://schemas.microsoft.com/office/powerpoint/2010/main" val="161379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4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07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76B55E-1289-732F-EABD-36E058A3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C8AA2-9534-894F-BAF8-8C0C6C01B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803B5-E311-B74C-1639-95030141F9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1CEB3-F826-674C-8F04-626D6E37F279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238EC-998B-3376-60B7-D30811EEC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D26CA-DD85-E8C5-BC3D-B122F4A35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342558-EA97-6A43-9BAF-22284B85D2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49F83C0-88E1-0C15-559C-0848942B6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141139-75F4-4518-4C4A-0EC4DC3A8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64F0FE-D1D0-25B0-539B-FB34924A8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0D3ACA-B138-48B2-B52A-534F2798F0C7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B25D92-D76E-9FE2-0455-19D04D9AD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3ECD2-CA3A-2410-D219-A7303783F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F102B9-4E8F-49E6-826F-6D625669FB37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75950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4" r:id="rId13"/>
    <p:sldLayoutId id="21474837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5EC48BA-6960-4F7B-AB94-B3D198DC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DB7675-0CC0-48EC-86A4-105CCC042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6CB2F5-5257-4D73-8D9F-AE6A8FAED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B6EF1-AF82-448A-8C4C-C14ACFAB8122}" type="datetimeFigureOut">
              <a:rPr lang="es-DO" smtClean="0"/>
              <a:t>15/11/2024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E4E54-7D28-4E25-8E68-5525B860A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C40411-3B3D-4144-905C-BABE2E4C5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36B57-E6D6-4AC1-ACD1-8FBFFA55D22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23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FD90B-BAF5-4566-9A4A-C4862A884098}" type="datetimeFigureOut">
              <a:rPr lang="es-ES" smtClean="0"/>
              <a:t>15/11/2024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5968F-4E41-45B0-8246-C1D569AD0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23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17.png"/><Relationship Id="rId4" Type="http://schemas.openxmlformats.org/officeDocument/2006/relationships/image" Target="../media/image57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1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5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3.jpeg"/><Relationship Id="rId4" Type="http://schemas.openxmlformats.org/officeDocument/2006/relationships/image" Target="../media/image99.pn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46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17" Type="http://schemas.openxmlformats.org/officeDocument/2006/relationships/image" Target="../media/image17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3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2"/>
            <a:ext cx="12233581" cy="6868075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5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5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09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143FE392-7CA9-5129-3FB4-C17F99648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47" y="911167"/>
            <a:ext cx="2911476" cy="968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D4D6A8-F678-9CC2-026D-1A60AA5CB03B}"/>
              </a:ext>
            </a:extLst>
          </p:cNvPr>
          <p:cNvSpPr txBox="1">
            <a:spLocks/>
          </p:cNvSpPr>
          <p:nvPr/>
        </p:nvSpPr>
        <p:spPr>
          <a:xfrm>
            <a:off x="2057399" y="2228851"/>
            <a:ext cx="8597859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Montserrat"/>
                <a:cs typeface="Poppins"/>
              </a:rPr>
              <a:t>TECNOLOGÍAS EMERGENTES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Montserrat"/>
                <a:cs typeface="Poppins"/>
              </a:rPr>
              <a:t> </a:t>
            </a:r>
            <a:r>
              <a:rPr lang="en-US" b="1">
                <a:solidFill>
                  <a:schemeClr val="bg1"/>
                </a:solidFill>
                <a:latin typeface="Montserrat"/>
                <a:cs typeface="Poppins"/>
              </a:rPr>
              <a:t>Y RIESGOS CIBERNÉTICOS</a:t>
            </a:r>
            <a:endParaRPr lang="en-DO" sz="5400" b="1">
              <a:solidFill>
                <a:schemeClr val="bg1"/>
              </a:solidFill>
              <a:latin typeface="Montserrat" pitchFamily="2" charset="77"/>
              <a:cs typeface="Poppins" pitchFamily="2" charset="77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61205A9-8E4E-E56C-68E5-38F9A7BCF806}"/>
              </a:ext>
            </a:extLst>
          </p:cNvPr>
          <p:cNvSpPr txBox="1">
            <a:spLocks/>
          </p:cNvSpPr>
          <p:nvPr/>
        </p:nvSpPr>
        <p:spPr>
          <a:xfrm>
            <a:off x="2590800" y="4406107"/>
            <a:ext cx="8077200" cy="627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11" indent="-228611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800">
                <a:solidFill>
                  <a:schemeClr val="bg1"/>
                </a:solidFill>
                <a:latin typeface="Montserrat"/>
                <a:cs typeface="Poppins"/>
              </a:rPr>
              <a:t>Maria </a:t>
            </a:r>
            <a:r>
              <a:rPr lang="en-GB" sz="1800" err="1">
                <a:solidFill>
                  <a:schemeClr val="bg1"/>
                </a:solidFill>
                <a:latin typeface="Montserrat"/>
                <a:cs typeface="Poppins"/>
              </a:rPr>
              <a:t>Waleska</a:t>
            </a:r>
            <a:r>
              <a:rPr lang="en-GB" sz="1800">
                <a:solidFill>
                  <a:schemeClr val="bg1"/>
                </a:solidFill>
                <a:latin typeface="Montserrat"/>
                <a:cs typeface="Poppins"/>
              </a:rPr>
              <a:t> Alvarez</a:t>
            </a:r>
          </a:p>
          <a:p>
            <a:pPr marL="0" indent="0" algn="r">
              <a:buNone/>
            </a:pPr>
            <a:r>
              <a:rPr lang="en-GB" sz="1800" err="1">
                <a:solidFill>
                  <a:schemeClr val="bg1"/>
                </a:solidFill>
                <a:latin typeface="Montserrat"/>
                <a:cs typeface="Poppins"/>
              </a:rPr>
              <a:t>Presidenta</a:t>
            </a:r>
            <a:r>
              <a:rPr lang="en-GB" sz="1800">
                <a:solidFill>
                  <a:schemeClr val="bg1"/>
                </a:solidFill>
                <a:latin typeface="Montserrat"/>
                <a:cs typeface="Poppins"/>
              </a:rPr>
              <a:t> </a:t>
            </a:r>
            <a:r>
              <a:rPr lang="en-GB" sz="1800" err="1">
                <a:solidFill>
                  <a:schemeClr val="bg1"/>
                </a:solidFill>
                <a:latin typeface="Montserrat"/>
                <a:cs typeface="Poppins"/>
              </a:rPr>
              <a:t>Ejecutiva</a:t>
            </a:r>
            <a:r>
              <a:rPr lang="en-GB" sz="1800">
                <a:solidFill>
                  <a:schemeClr val="bg1"/>
                </a:solidFill>
                <a:latin typeface="Montserrat"/>
                <a:cs typeface="Poppins"/>
              </a:rPr>
              <a:t> &amp; CEO</a:t>
            </a:r>
            <a:endParaRPr lang="en-GB" sz="1800">
              <a:solidFill>
                <a:schemeClr val="bg1"/>
              </a:solidFill>
              <a:latin typeface="Montserrat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890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0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4" name="Picture 6" descr="5G: La era de la hiperconectividad | FI Group España">
            <a:extLst>
              <a:ext uri="{FF2B5EF4-FFF2-40B4-BE49-F238E27FC236}">
                <a16:creationId xmlns:a16="http://schemas.microsoft.com/office/drawing/2014/main" id="{3551EA76-D187-DE96-7D35-C516DCBE1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1013694" y="1136544"/>
            <a:ext cx="10164611" cy="57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30C44DA-30C8-6414-5625-19914D40D4C3}"/>
              </a:ext>
            </a:extLst>
          </p:cNvPr>
          <p:cNvSpPr txBox="1"/>
          <p:nvPr/>
        </p:nvSpPr>
        <p:spPr>
          <a:xfrm>
            <a:off x="1339850" y="2896354"/>
            <a:ext cx="5470358" cy="1528945"/>
          </a:xfrm>
          <a:prstGeom prst="rect">
            <a:avLst/>
          </a:prstGeom>
          <a:solidFill>
            <a:srgbClr val="00002E"/>
          </a:solidFill>
        </p:spPr>
        <p:txBody>
          <a:bodyPr wrap="square">
            <a:spAutoFit/>
          </a:bodyPr>
          <a:lstStyle/>
          <a:p>
            <a:pPr algn="just" defTabSz="914446"/>
            <a:r>
              <a:rPr lang="es-ES" sz="1867">
                <a:solidFill>
                  <a:prstClr val="white"/>
                </a:solidFill>
                <a:latin typeface="Calibri" panose="020F0502020204030204"/>
              </a:rPr>
              <a:t>Se espera que la cantidad de datos creados, capturados, copiados y consumidos en todo el mundo alcance </a:t>
            </a:r>
            <a:r>
              <a:rPr lang="es-ES" sz="1867" b="1">
                <a:solidFill>
                  <a:prstClr val="white"/>
                </a:solidFill>
                <a:latin typeface="Calibri" panose="020F0502020204030204"/>
              </a:rPr>
              <a:t>181 </a:t>
            </a:r>
            <a:r>
              <a:rPr lang="es-ES" sz="1867" b="1" err="1">
                <a:solidFill>
                  <a:prstClr val="white"/>
                </a:solidFill>
                <a:latin typeface="Calibri" panose="020F0502020204030204"/>
              </a:rPr>
              <a:t>zettabytes</a:t>
            </a:r>
            <a:r>
              <a:rPr lang="es-ES" sz="1867">
                <a:solidFill>
                  <a:prstClr val="white"/>
                </a:solidFill>
                <a:latin typeface="Calibri" panose="020F0502020204030204"/>
              </a:rPr>
              <a:t> para 2025. Esto representa un crecimiento masivo desde los 64,2 </a:t>
            </a:r>
            <a:r>
              <a:rPr lang="es-ES" sz="1867" err="1">
                <a:solidFill>
                  <a:prstClr val="white"/>
                </a:solidFill>
                <a:latin typeface="Calibri" panose="020F0502020204030204"/>
              </a:rPr>
              <a:t>zettabytes</a:t>
            </a:r>
            <a:r>
              <a:rPr lang="es-ES" sz="1867">
                <a:solidFill>
                  <a:prstClr val="white"/>
                </a:solidFill>
                <a:latin typeface="Calibri" panose="020F0502020204030204"/>
              </a:rPr>
              <a:t> registrados en 2020, según un informe de IDC.</a:t>
            </a:r>
            <a:endParaRPr lang="es-ES" sz="16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4" descr="International Data Corporation (IDC) - BNamericas">
            <a:extLst>
              <a:ext uri="{FF2B5EF4-FFF2-40B4-BE49-F238E27FC236}">
                <a16:creationId xmlns:a16="http://schemas.microsoft.com/office/drawing/2014/main" id="{1E00879C-0DA2-1881-32C2-020012ED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1519339"/>
            <a:ext cx="1731201" cy="52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20F22B-6129-1E0A-5906-6431F3A3089B}"/>
              </a:ext>
            </a:extLst>
          </p:cNvPr>
          <p:cNvSpPr txBox="1"/>
          <p:nvPr/>
        </p:nvSpPr>
        <p:spPr>
          <a:xfrm>
            <a:off x="1301751" y="4597400"/>
            <a:ext cx="5588000" cy="1528945"/>
          </a:xfrm>
          <a:prstGeom prst="rect">
            <a:avLst/>
          </a:prstGeom>
          <a:solidFill>
            <a:srgbClr val="00002E"/>
          </a:solidFill>
        </p:spPr>
        <p:txBody>
          <a:bodyPr wrap="square">
            <a:spAutoFit/>
          </a:bodyPr>
          <a:lstStyle/>
          <a:p>
            <a:pPr algn="just" defTabSz="914446"/>
            <a:r>
              <a:rPr lang="es-ES" sz="1867">
                <a:solidFill>
                  <a:prstClr val="white"/>
                </a:solidFill>
                <a:latin typeface="Calibri" panose="020F0502020204030204"/>
              </a:rPr>
              <a:t>La Inteligencia Artificial y el aprendizaje automático son responsables de una parte considerable de esta creación de datos, ya que necesitan vastas cantidades de información para entrenar modelos y mejorar sus capacidades predictivas.</a:t>
            </a:r>
          </a:p>
        </p:txBody>
      </p:sp>
      <p:pic>
        <p:nvPicPr>
          <p:cNvPr id="5" name="Imagen 20" descr="Logotipo&#10;&#10;Descripción generada automáticamente">
            <a:extLst>
              <a:ext uri="{FF2B5EF4-FFF2-40B4-BE49-F238E27FC236}">
                <a16:creationId xmlns:a16="http://schemas.microsoft.com/office/drawing/2014/main" id="{2B6A745E-30CD-F0DF-3F97-FF43E6EED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124" y="311274"/>
            <a:ext cx="1544796" cy="51399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058554-C186-AC48-6BA0-92D850AC2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87" y="311274"/>
            <a:ext cx="3415175" cy="52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64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ráfico: A la espera de un Big Bang de datos | Statista">
            <a:extLst>
              <a:ext uri="{FF2B5EF4-FFF2-40B4-BE49-F238E27FC236}">
                <a16:creationId xmlns:a16="http://schemas.microsoft.com/office/drawing/2014/main" id="{FCB0FA84-AA59-AD50-5F43-B139C0282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7" b="10401"/>
          <a:stretch/>
        </p:blipFill>
        <p:spPr bwMode="auto">
          <a:xfrm>
            <a:off x="20" y="506605"/>
            <a:ext cx="12191980" cy="65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ráfico: A la espera de un Big Bang de datos | Statista">
            <a:extLst>
              <a:ext uri="{FF2B5EF4-FFF2-40B4-BE49-F238E27FC236}">
                <a16:creationId xmlns:a16="http://schemas.microsoft.com/office/drawing/2014/main" id="{43EA315E-8604-8CD8-0EB6-D36021D9F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95"/>
          <a:stretch/>
        </p:blipFill>
        <p:spPr bwMode="auto">
          <a:xfrm>
            <a:off x="-1" y="-21053"/>
            <a:ext cx="9769235" cy="11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áfico: A la espera de un Big Bang de datos | Statista">
            <a:extLst>
              <a:ext uri="{FF2B5EF4-FFF2-40B4-BE49-F238E27FC236}">
                <a16:creationId xmlns:a16="http://schemas.microsoft.com/office/drawing/2014/main" id="{0B4C7917-5635-5529-B63E-36A592762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3" r="64912" b="76388"/>
          <a:stretch/>
        </p:blipFill>
        <p:spPr bwMode="auto">
          <a:xfrm>
            <a:off x="8983580" y="-21053"/>
            <a:ext cx="3208421" cy="5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ráfico: A la espera de un Big Bang de datos | Statista">
            <a:extLst>
              <a:ext uri="{FF2B5EF4-FFF2-40B4-BE49-F238E27FC236}">
                <a16:creationId xmlns:a16="http://schemas.microsoft.com/office/drawing/2014/main" id="{D43FB587-4B29-BA82-99B1-4DEAD22F5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8" t="91901"/>
          <a:stretch/>
        </p:blipFill>
        <p:spPr bwMode="auto">
          <a:xfrm>
            <a:off x="-1" y="1349682"/>
            <a:ext cx="2101516" cy="5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30">
            <a:extLst>
              <a:ext uri="{FF2B5EF4-FFF2-40B4-BE49-F238E27FC236}">
                <a16:creationId xmlns:a16="http://schemas.microsoft.com/office/drawing/2014/main" id="{91A77ACB-E872-BC29-6EDE-178F3C86F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67" y="147953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4560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BC Tecnología | IoT: la tecnología que crece con la hiperconectividad actual">
            <a:extLst>
              <a:ext uri="{FF2B5EF4-FFF2-40B4-BE49-F238E27FC236}">
                <a16:creationId xmlns:a16="http://schemas.microsoft.com/office/drawing/2014/main" id="{8CEEFC6E-6B2F-1245-22B4-5E76A6275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9" b="8031"/>
          <a:stretch/>
        </p:blipFill>
        <p:spPr bwMode="auto">
          <a:xfrm>
            <a:off x="1066800" y="997639"/>
            <a:ext cx="10420350" cy="58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4">
            <a:extLst>
              <a:ext uri="{FF2B5EF4-FFF2-40B4-BE49-F238E27FC236}">
                <a16:creationId xmlns:a16="http://schemas.microsoft.com/office/drawing/2014/main" id="{6E1C6350-EFB5-F390-2249-EF9FA1B94367}"/>
              </a:ext>
            </a:extLst>
          </p:cNvPr>
          <p:cNvSpPr txBox="1">
            <a:spLocks/>
          </p:cNvSpPr>
          <p:nvPr/>
        </p:nvSpPr>
        <p:spPr>
          <a:xfrm>
            <a:off x="1180098" y="2486468"/>
            <a:ext cx="4644190" cy="4235098"/>
          </a:xfrm>
          <a:prstGeom prst="rect">
            <a:avLst/>
          </a:prstGeom>
          <a:solidFill>
            <a:srgbClr val="1C1C1C">
              <a:alpha val="81176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DO" sz="20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es-DO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HIPERCONECTIVIDAD</a:t>
            </a:r>
          </a:p>
          <a:p>
            <a:pPr algn="l"/>
            <a:endParaRPr lang="es-DO" sz="20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/>
            <a:r>
              <a:rPr lang="es-DO" sz="1800">
                <a:solidFill>
                  <a:schemeClr val="bg1"/>
                </a:solidFill>
              </a:rPr>
              <a:t>Más de </a:t>
            </a:r>
            <a:r>
              <a:rPr lang="es-DO" sz="1800" b="1" i="0" u="none" strike="noStrike">
                <a:solidFill>
                  <a:schemeClr val="bg1"/>
                </a:solidFill>
                <a:effectLst/>
              </a:rPr>
              <a:t>21.5 mil millones de dispositivos </a:t>
            </a:r>
            <a:r>
              <a:rPr lang="es-DO" sz="1800" b="1" i="0" u="none" strike="noStrike" err="1">
                <a:solidFill>
                  <a:schemeClr val="bg1"/>
                </a:solidFill>
                <a:effectLst/>
              </a:rPr>
              <a:t>IoT</a:t>
            </a:r>
            <a:r>
              <a:rPr lang="es-DO" sz="1800" b="1" i="0" u="none" strike="noStrike">
                <a:solidFill>
                  <a:schemeClr val="bg1"/>
                </a:solidFill>
                <a:effectLst/>
              </a:rPr>
              <a:t> </a:t>
            </a:r>
            <a:r>
              <a:rPr lang="es-DO" sz="1800">
                <a:solidFill>
                  <a:schemeClr val="bg1"/>
                </a:solidFill>
              </a:rPr>
              <a:t>hogares conectados a nivel mundial con dispositivos </a:t>
            </a:r>
            <a:r>
              <a:rPr lang="es-DO" sz="1800" err="1">
                <a:solidFill>
                  <a:schemeClr val="bg1"/>
                </a:solidFill>
              </a:rPr>
              <a:t>IoT</a:t>
            </a:r>
            <a:r>
              <a:rPr lang="es-DO" sz="1800">
                <a:solidFill>
                  <a:schemeClr val="bg1"/>
                </a:solidFill>
              </a:rPr>
              <a:t>, con proyecciones de alcanzar los </a:t>
            </a:r>
            <a:r>
              <a:rPr lang="es-DO" sz="1800" b="1">
                <a:solidFill>
                  <a:schemeClr val="bg1"/>
                </a:solidFill>
              </a:rPr>
              <a:t>29 mil millones</a:t>
            </a:r>
            <a:r>
              <a:rPr lang="es-DO" sz="1800">
                <a:solidFill>
                  <a:schemeClr val="bg1"/>
                </a:solidFill>
              </a:rPr>
              <a:t> para 2030.</a:t>
            </a:r>
          </a:p>
          <a:p>
            <a:pPr algn="l"/>
            <a:endParaRPr lang="es-DO" sz="1800" b="1">
              <a:solidFill>
                <a:schemeClr val="bg1"/>
              </a:solidFill>
            </a:endParaRPr>
          </a:p>
          <a:p>
            <a:pPr algn="l"/>
            <a:r>
              <a:rPr lang="es-DO" sz="1800">
                <a:solidFill>
                  <a:schemeClr val="bg1"/>
                </a:solidFill>
              </a:rPr>
              <a:t>Más del </a:t>
            </a:r>
            <a:r>
              <a:rPr lang="es-DO" sz="1800" b="1">
                <a:solidFill>
                  <a:schemeClr val="bg1"/>
                </a:solidFill>
              </a:rPr>
              <a:t>80% de las empresas</a:t>
            </a:r>
            <a:r>
              <a:rPr lang="es-DO" sz="1800">
                <a:solidFill>
                  <a:schemeClr val="bg1"/>
                </a:solidFill>
              </a:rPr>
              <a:t> usan </a:t>
            </a:r>
            <a:r>
              <a:rPr lang="es-DO" sz="1800" err="1">
                <a:solidFill>
                  <a:schemeClr val="bg1"/>
                </a:solidFill>
              </a:rPr>
              <a:t>IoT</a:t>
            </a:r>
            <a:r>
              <a:rPr lang="es-DO" sz="1800">
                <a:solidFill>
                  <a:schemeClr val="bg1"/>
                </a:solidFill>
              </a:rPr>
              <a:t> para optimizar sus operaciones.</a:t>
            </a:r>
          </a:p>
          <a:p>
            <a:pPr algn="l"/>
            <a:endParaRPr lang="es-DO" sz="1800">
              <a:solidFill>
                <a:schemeClr val="bg1"/>
              </a:solidFill>
            </a:endParaRPr>
          </a:p>
          <a:p>
            <a:pPr algn="l"/>
            <a:r>
              <a:rPr lang="es-DO" sz="1800" b="0" i="0" u="none" strike="noStrike">
                <a:solidFill>
                  <a:schemeClr val="bg1"/>
                </a:solidFill>
                <a:effectLst/>
                <a:latin typeface="-webkit-standard"/>
              </a:rPr>
              <a:t>Mientras que, a nivel global, el número promedio es de </a:t>
            </a:r>
            <a:r>
              <a:rPr lang="es-DO" sz="1800" b="1" i="0" u="none" strike="noStrike">
                <a:solidFill>
                  <a:schemeClr val="bg1"/>
                </a:solidFill>
                <a:effectLst/>
              </a:rPr>
              <a:t>3.6 dispositivos por </a:t>
            </a:r>
            <a:r>
              <a:rPr lang="es-DO" sz="1800" b="1">
                <a:solidFill>
                  <a:schemeClr val="bg1"/>
                </a:solidFill>
              </a:rPr>
              <a:t>habitante </a:t>
            </a:r>
            <a:r>
              <a:rPr lang="es-DO" sz="1800">
                <a:solidFill>
                  <a:schemeClr val="bg1"/>
                </a:solidFill>
              </a:rPr>
              <a:t>en la actualidad.</a:t>
            </a:r>
            <a:endParaRPr lang="es-ES_tradnl" sz="1800">
              <a:solidFill>
                <a:schemeClr val="bg1"/>
              </a:solidFill>
            </a:endParaRPr>
          </a:p>
        </p:txBody>
      </p:sp>
      <p:pic>
        <p:nvPicPr>
          <p:cNvPr id="3" name="Imagen 30">
            <a:extLst>
              <a:ext uri="{FF2B5EF4-FFF2-40B4-BE49-F238E27FC236}">
                <a16:creationId xmlns:a16="http://schemas.microsoft.com/office/drawing/2014/main" id="{AC6A189C-16A3-9963-04A2-DB62AEEC0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24" y="343612"/>
            <a:ext cx="1632028" cy="543020"/>
          </a:xfrm>
          <a:prstGeom prst="rect">
            <a:avLst/>
          </a:prstGeom>
          <a:noFill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52EEE9A-7F39-A5CB-A14C-33976F220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37" y="236434"/>
            <a:ext cx="3533938" cy="5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artner advierte de los riesgos de concentración en la nube">
            <a:extLst>
              <a:ext uri="{FF2B5EF4-FFF2-40B4-BE49-F238E27FC236}">
                <a16:creationId xmlns:a16="http://schemas.microsoft.com/office/drawing/2014/main" id="{ADCD4F2A-04F7-D736-4AB4-C06C1CA12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17" y="1282"/>
            <a:ext cx="12191983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3">
            <a:extLst>
              <a:ext uri="{FF2B5EF4-FFF2-40B4-BE49-F238E27FC236}">
                <a16:creationId xmlns:a16="http://schemas.microsoft.com/office/drawing/2014/main" id="{0FDD8846-285B-D9A8-A62F-A3E5039961D5}"/>
              </a:ext>
            </a:extLst>
          </p:cNvPr>
          <p:cNvSpPr/>
          <p:nvPr/>
        </p:nvSpPr>
        <p:spPr>
          <a:xfrm>
            <a:off x="1698328" y="2370773"/>
            <a:ext cx="8795345" cy="1157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4556"/>
              </a:lnSpc>
              <a:defRPr/>
            </a:pPr>
            <a:endParaRPr lang="en-US" sz="364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506C7D1B-9227-7D8D-A67F-4FF8E1D44F82}"/>
              </a:ext>
            </a:extLst>
          </p:cNvPr>
          <p:cNvSpPr/>
          <p:nvPr/>
        </p:nvSpPr>
        <p:spPr>
          <a:xfrm>
            <a:off x="396577" y="2218931"/>
            <a:ext cx="4305102" cy="2092959"/>
          </a:xfrm>
          <a:prstGeom prst="roundRect">
            <a:avLst>
              <a:gd name="adj" fmla="val 6927"/>
            </a:avLst>
          </a:prstGeom>
          <a:solidFill>
            <a:srgbClr val="FFFFFF"/>
          </a:solidFill>
          <a:ln/>
        </p:spPr>
        <p:txBody>
          <a:bodyPr/>
          <a:lstStyle/>
          <a:p>
            <a:pPr defTabSz="761970">
              <a:defRPr/>
            </a:pPr>
            <a:endParaRPr lang="es-DO" sz="1500"/>
          </a:p>
        </p:txBody>
      </p:sp>
      <p:sp>
        <p:nvSpPr>
          <p:cNvPr id="6" name="Text 6">
            <a:extLst>
              <a:ext uri="{FF2B5EF4-FFF2-40B4-BE49-F238E27FC236}">
                <a16:creationId xmlns:a16="http://schemas.microsoft.com/office/drawing/2014/main" id="{0F1390F1-974F-91FE-2B27-04B0BB6DDE79}"/>
              </a:ext>
            </a:extLst>
          </p:cNvPr>
          <p:cNvSpPr/>
          <p:nvPr/>
        </p:nvSpPr>
        <p:spPr>
          <a:xfrm>
            <a:off x="581719" y="2470390"/>
            <a:ext cx="3934818" cy="1637408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91440" tIns="45720" rIns="91440" bIns="45720" rtlCol="0" anchor="t"/>
          <a:lstStyle/>
          <a:p>
            <a:pPr defTabSz="761970">
              <a:lnSpc>
                <a:spcPts val="2187"/>
              </a:lnSpc>
              <a:defRPr/>
            </a:pPr>
            <a:r>
              <a:rPr lang="es-ES" sz="1500"/>
              <a:t>Inicialmente se proyectaba que para el 2025, </a:t>
            </a:r>
            <a:r>
              <a:rPr lang="es-ES" sz="1500" b="1"/>
              <a:t>85% de las empresas</a:t>
            </a:r>
            <a:r>
              <a:rPr lang="es-ES" sz="1500"/>
              <a:t> habrán adoptado una estrategia de "</a:t>
            </a:r>
            <a:r>
              <a:rPr lang="es-ES" sz="1500" err="1"/>
              <a:t>cloud-first</a:t>
            </a:r>
            <a:r>
              <a:rPr lang="es-ES" sz="1500"/>
              <a:t>" para su infraestructura y operaciones, lo que significa que considerarán primero soluciones en la nube antes de optar por alternativas locales.</a:t>
            </a:r>
            <a:endParaRPr lang="en-US" sz="1500"/>
          </a:p>
        </p:txBody>
      </p:sp>
      <p:sp>
        <p:nvSpPr>
          <p:cNvPr id="7" name="Shape 7">
            <a:extLst>
              <a:ext uri="{FF2B5EF4-FFF2-40B4-BE49-F238E27FC236}">
                <a16:creationId xmlns:a16="http://schemas.microsoft.com/office/drawing/2014/main" id="{3D2A2C28-630A-0140-08AE-AFAD71650A0D}"/>
              </a:ext>
            </a:extLst>
          </p:cNvPr>
          <p:cNvSpPr/>
          <p:nvPr/>
        </p:nvSpPr>
        <p:spPr>
          <a:xfrm>
            <a:off x="394196" y="4603753"/>
            <a:ext cx="4305102" cy="1793874"/>
          </a:xfrm>
          <a:prstGeom prst="roundRect">
            <a:avLst>
              <a:gd name="adj" fmla="val 6927"/>
            </a:avLst>
          </a:prstGeom>
          <a:solidFill>
            <a:srgbClr val="FFFFFF"/>
          </a:solidFill>
          <a:ln/>
        </p:spPr>
        <p:txBody>
          <a:bodyPr/>
          <a:lstStyle/>
          <a:p>
            <a:pPr defTabSz="761970">
              <a:defRPr/>
            </a:pPr>
            <a:endParaRPr lang="es-DO" sz="1500">
              <a:latin typeface="Calibri" panose="020F0502020204030204"/>
            </a:endParaRPr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B9894677-8B8D-6C57-532E-2B7F4905B5E6}"/>
              </a:ext>
            </a:extLst>
          </p:cNvPr>
          <p:cNvSpPr/>
          <p:nvPr/>
        </p:nvSpPr>
        <p:spPr>
          <a:xfrm>
            <a:off x="579339" y="4788140"/>
            <a:ext cx="3934818" cy="1440498"/>
          </a:xfrm>
          <a:prstGeom prst="rect">
            <a:avLst/>
          </a:prstGeom>
          <a:solidFill>
            <a:srgbClr val="FFFFFF"/>
          </a:solidFill>
          <a:ln/>
        </p:spPr>
        <p:txBody>
          <a:bodyPr wrap="square" lIns="76200" tIns="38100" rIns="76200" bIns="38100" rtlCol="0" anchor="t"/>
          <a:lstStyle/>
          <a:p>
            <a:pPr>
              <a:lnSpc>
                <a:spcPts val="2187"/>
              </a:lnSpc>
              <a:defRPr/>
            </a:pPr>
            <a:r>
              <a:rPr lang="es-ES" sz="1500"/>
              <a:t>Las empresas invertirán aproximadamente </a:t>
            </a:r>
            <a:endParaRPr lang="en-US" sz="1500"/>
          </a:p>
          <a:p>
            <a:pPr>
              <a:lnSpc>
                <a:spcPts val="2187"/>
              </a:lnSpc>
              <a:defRPr/>
            </a:pPr>
            <a:r>
              <a:rPr lang="es-ES" sz="1500" b="1"/>
              <a:t>$18 mil millones</a:t>
            </a:r>
            <a:r>
              <a:rPr lang="es-ES" sz="1500"/>
              <a:t> en soluciones de seguridad en la nube para 2026, en respuesta al creciente número de </a:t>
            </a:r>
            <a:r>
              <a:rPr lang="es-ES" sz="1500" err="1"/>
              <a:t>ciberamenazas</a:t>
            </a:r>
            <a:r>
              <a:rPr lang="es-ES" sz="1500"/>
              <a:t> dirigidas a entornos </a:t>
            </a:r>
            <a:r>
              <a:rPr lang="es-ES" sz="1500" err="1"/>
              <a:t>cloud</a:t>
            </a:r>
            <a:r>
              <a:rPr lang="es-ES" sz="1500"/>
              <a:t>, según Gartner.</a:t>
            </a:r>
            <a:endParaRPr lang="en-US" sz="1500"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4544A270-FE07-2E5F-65EA-3730BDAC42A0}"/>
              </a:ext>
            </a:extLst>
          </p:cNvPr>
          <p:cNvSpPr/>
          <p:nvPr/>
        </p:nvSpPr>
        <p:spPr>
          <a:xfrm>
            <a:off x="460078" y="1342470"/>
            <a:ext cx="5931495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1970">
              <a:lnSpc>
                <a:spcPts val="4556"/>
              </a:lnSpc>
              <a:defRPr/>
            </a:pPr>
            <a:r>
              <a:rPr lang="en-US" sz="3645" b="1">
                <a:solidFill>
                  <a:srgbClr val="EDEDE8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Cloud computing</a:t>
            </a:r>
            <a:endParaRPr lang="en-US" sz="364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4719ED-56F1-3A64-BFD9-77C2FD353277}"/>
              </a:ext>
            </a:extLst>
          </p:cNvPr>
          <p:cNvSpPr txBox="1"/>
          <p:nvPr/>
        </p:nvSpPr>
        <p:spPr>
          <a:xfrm>
            <a:off x="5248275" y="4952911"/>
            <a:ext cx="6172200" cy="12044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187"/>
              </a:lnSpc>
              <a:defRPr/>
            </a:pPr>
            <a:r>
              <a:rPr lang="es-ES" sz="1600"/>
              <a:t>La tendencia actual muestra que el </a:t>
            </a:r>
            <a:r>
              <a:rPr lang="es-ES" sz="1600" b="1" u="sng"/>
              <a:t>modelo híbrido </a:t>
            </a:r>
            <a:r>
              <a:rPr lang="es-ES" sz="1600"/>
              <a:t>no solo es una solución intermedia, sino una estrategia bien pensada para maximizar las ventajas de la tecnología moderna, equilibrando control, costo y flexibilidad.</a:t>
            </a:r>
            <a:endParaRPr lang="en-GB" sz="160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83DA65B-18EC-450B-F568-20D920C124B4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884FB6C-286E-4F4E-5490-B017C6813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12" name="Imagen 30">
            <a:extLst>
              <a:ext uri="{FF2B5EF4-FFF2-40B4-BE49-F238E27FC236}">
                <a16:creationId xmlns:a16="http://schemas.microsoft.com/office/drawing/2014/main" id="{83F1C53C-47D3-41E1-FD45-F81AFAAB9B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3764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418238"/>
            <a:ext cx="12192000" cy="2439761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ADDA3EA-4D99-2CBF-BBCB-9B6AF8EAF8D8}"/>
              </a:ext>
            </a:extLst>
          </p:cNvPr>
          <p:cNvSpPr txBox="1"/>
          <p:nvPr/>
        </p:nvSpPr>
        <p:spPr>
          <a:xfrm>
            <a:off x="667081" y="1337786"/>
            <a:ext cx="80744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>
                <a:solidFill>
                  <a:schemeClr val="bg1"/>
                </a:solidFill>
              </a:rPr>
              <a:t>En los últimos años, muchas empresas adoptaron modelos de "</a:t>
            </a:r>
            <a:r>
              <a:rPr lang="es-ES" b="1" err="1">
                <a:solidFill>
                  <a:schemeClr val="bg1"/>
                </a:solidFill>
              </a:rPr>
              <a:t>cloud-first</a:t>
            </a:r>
            <a:r>
              <a:rPr lang="es-ES" b="1">
                <a:solidFill>
                  <a:schemeClr val="bg1"/>
                </a:solidFill>
              </a:rPr>
              <a:t>", trasladando la mayoría de sus operaciones a la nube. Sin embargo, algunas han encontrado desafíos relacionados con costos, seguridad y control que las han llevado a reconsiderar esta estrategia.</a:t>
            </a:r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AA7AE8-D51E-C345-92F2-80CE7D1F0292}"/>
              </a:ext>
            </a:extLst>
          </p:cNvPr>
          <p:cNvSpPr txBox="1"/>
          <p:nvPr/>
        </p:nvSpPr>
        <p:spPr>
          <a:xfrm>
            <a:off x="657225" y="4054465"/>
            <a:ext cx="334327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>
                <a:solidFill>
                  <a:schemeClr val="bg1"/>
                </a:solidFill>
              </a:rPr>
              <a:t>Equilibrio Perfecto: </a:t>
            </a:r>
          </a:p>
          <a:p>
            <a:endParaRPr lang="es-ES" sz="1600"/>
          </a:p>
          <a:p>
            <a:r>
              <a:rPr lang="es-ES" sz="1600">
                <a:solidFill>
                  <a:schemeClr val="bg2"/>
                </a:solidFill>
              </a:rPr>
              <a:t>Los modelos híbridos permiten combinar lo mejor de la nube y las soluciones </a:t>
            </a:r>
            <a:r>
              <a:rPr lang="es-ES" sz="1600" err="1">
                <a:solidFill>
                  <a:schemeClr val="bg2"/>
                </a:solidFill>
              </a:rPr>
              <a:t>on</a:t>
            </a:r>
            <a:r>
              <a:rPr lang="es-ES" sz="1600">
                <a:solidFill>
                  <a:schemeClr val="bg2"/>
                </a:solidFill>
              </a:rPr>
              <a:t>-premises. Las empresas pueden utilizar la nube para capacidades de escalado rápido o necesidades temporales, mientras mantienen ciertas operaciones críticas en servidores locales.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E437E11-3B0D-DEB2-7C5C-09CF1124FDC0}"/>
              </a:ext>
            </a:extLst>
          </p:cNvPr>
          <p:cNvSpPr txBox="1"/>
          <p:nvPr/>
        </p:nvSpPr>
        <p:spPr>
          <a:xfrm>
            <a:off x="4581525" y="4054465"/>
            <a:ext cx="29430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>
                <a:solidFill>
                  <a:schemeClr val="bg1"/>
                </a:solidFill>
              </a:rPr>
              <a:t>Flexibilidad y Agilidad</a:t>
            </a:r>
            <a:r>
              <a:rPr lang="es-ES" sz="2000">
                <a:solidFill>
                  <a:schemeClr val="bg1"/>
                </a:solidFill>
              </a:rPr>
              <a:t>:</a:t>
            </a:r>
          </a:p>
          <a:p>
            <a:endParaRPr lang="es-ES" sz="1600"/>
          </a:p>
          <a:p>
            <a:r>
              <a:rPr lang="es-ES" sz="1600">
                <a:solidFill>
                  <a:schemeClr val="bg2"/>
                </a:solidFill>
              </a:rPr>
              <a:t>Estos modelos ofrecen flexibilidad para adaptar los recursos según la demanda y necesidades específicas, sin estar totalmente atados a un solo entorno.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2E4C08-12E3-1BE5-51B4-C62B97BEB775}"/>
              </a:ext>
            </a:extLst>
          </p:cNvPr>
          <p:cNvSpPr txBox="1"/>
          <p:nvPr/>
        </p:nvSpPr>
        <p:spPr>
          <a:xfrm>
            <a:off x="7946231" y="4035415"/>
            <a:ext cx="29430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>
                <a:solidFill>
                  <a:schemeClr val="bg1"/>
                </a:solidFill>
              </a:rPr>
              <a:t>Optimización de Costos</a:t>
            </a:r>
            <a:r>
              <a:rPr lang="es-ES" sz="2000">
                <a:solidFill>
                  <a:schemeClr val="bg1"/>
                </a:solidFill>
              </a:rPr>
              <a:t>:</a:t>
            </a:r>
          </a:p>
          <a:p>
            <a:endParaRPr lang="es-ES" sz="2000">
              <a:solidFill>
                <a:schemeClr val="bg1"/>
              </a:solidFill>
            </a:endParaRPr>
          </a:p>
          <a:p>
            <a:r>
              <a:rPr lang="es-ES" sz="1600">
                <a:solidFill>
                  <a:schemeClr val="bg2"/>
                </a:solidFill>
              </a:rPr>
              <a:t>Facilitan la gestión de costos, permitiendo a las empresas elegir dónde alojar cada parte de su infraestructura de manera más rentable.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7457A31-95A1-4130-E7D9-81A650FAF2E3}"/>
              </a:ext>
            </a:extLst>
          </p:cNvPr>
          <p:cNvSpPr txBox="1"/>
          <p:nvPr/>
        </p:nvSpPr>
        <p:spPr>
          <a:xfrm>
            <a:off x="667081" y="2987665"/>
            <a:ext cx="7683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b="1">
                <a:solidFill>
                  <a:schemeClr val="bg2">
                    <a:lumMod val="75000"/>
                  </a:schemeClr>
                </a:solidFill>
              </a:rPr>
              <a:t>Adopción de Modelos Híbridos: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13CEE09-E119-59C8-74EE-C3897079250F}"/>
              </a:ext>
            </a:extLst>
          </p:cNvPr>
          <p:cNvCxnSpPr>
            <a:cxnSpLocks/>
          </p:cNvCxnSpPr>
          <p:nvPr/>
        </p:nvCxnSpPr>
        <p:spPr>
          <a:xfrm>
            <a:off x="0" y="441823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ECE7A0-C205-611B-6D03-1B593CBEAC7C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263995B-3C0E-FFA1-580D-196A2DC6E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17" name="Imagen 30">
            <a:extLst>
              <a:ext uri="{FF2B5EF4-FFF2-40B4-BE49-F238E27FC236}">
                <a16:creationId xmlns:a16="http://schemas.microsoft.com/office/drawing/2014/main" id="{FEA67C31-285A-2A39-0B44-4EDE3E788D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07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0">
            <a:extLst>
              <a:ext uri="{FF2B5EF4-FFF2-40B4-BE49-F238E27FC236}">
                <a16:creationId xmlns:a16="http://schemas.microsoft.com/office/drawing/2014/main" id="{E5A7D6CF-35BD-3789-5578-CC2073181DEE}"/>
              </a:ext>
            </a:extLst>
          </p:cNvPr>
          <p:cNvSpPr/>
          <p:nvPr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rgbClr val="00002E"/>
          </a:solidFill>
          <a:ln/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7A414305-83E5-6371-0030-78F0B5BE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00" b="10400"/>
          <a:stretch/>
        </p:blipFill>
        <p:spPr>
          <a:xfrm>
            <a:off x="38101" y="2858055"/>
            <a:ext cx="7943850" cy="3773329"/>
          </a:xfrm>
          <a:prstGeom prst="rect">
            <a:avLst/>
          </a:prstGeom>
        </p:spPr>
      </p:pic>
      <p:sp>
        <p:nvSpPr>
          <p:cNvPr id="8" name="Text 2">
            <a:extLst>
              <a:ext uri="{FF2B5EF4-FFF2-40B4-BE49-F238E27FC236}">
                <a16:creationId xmlns:a16="http://schemas.microsoft.com/office/drawing/2014/main" id="{DD7AC06F-E87A-C703-6E7A-3BA8A71C59E4}"/>
              </a:ext>
            </a:extLst>
          </p:cNvPr>
          <p:cNvSpPr/>
          <p:nvPr/>
        </p:nvSpPr>
        <p:spPr>
          <a:xfrm>
            <a:off x="209550" y="1037669"/>
            <a:ext cx="5095875" cy="14864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1970">
              <a:defRPr/>
            </a:pPr>
            <a:r>
              <a:rPr lang="en-US" sz="3600" b="1">
                <a:solidFill>
                  <a:srgbClr val="C0000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NUBE HÍBRIDA</a:t>
            </a:r>
          </a:p>
          <a:p>
            <a:pPr defTabSz="761970">
              <a:defRPr/>
            </a:pPr>
            <a:r>
              <a:rPr lang="en-US" sz="2600" err="1">
                <a:latin typeface="Tomorrow" pitchFamily="34" charset="0"/>
                <a:ea typeface="Tomorrow" pitchFamily="34" charset="-122"/>
              </a:rPr>
              <a:t>Aprovechando</a:t>
            </a:r>
            <a:r>
              <a:rPr lang="en-US" sz="2600">
                <a:latin typeface="Tomorrow" pitchFamily="34" charset="0"/>
                <a:ea typeface="Tomorrow" pitchFamily="34" charset="-122"/>
              </a:rPr>
              <a:t> las </a:t>
            </a:r>
            <a:r>
              <a:rPr lang="en-US" sz="2600" err="1">
                <a:latin typeface="Tomorrow" pitchFamily="34" charset="0"/>
                <a:ea typeface="Tomorrow" pitchFamily="34" charset="-122"/>
              </a:rPr>
              <a:t>ventajas</a:t>
            </a:r>
            <a:r>
              <a:rPr lang="en-US" sz="2600">
                <a:latin typeface="Tomorrow" pitchFamily="34" charset="0"/>
                <a:ea typeface="Tomorrow" pitchFamily="34" charset="-122"/>
              </a:rPr>
              <a:t> de </a:t>
            </a:r>
          </a:p>
          <a:p>
            <a:pPr defTabSz="761970">
              <a:defRPr/>
            </a:pPr>
            <a:r>
              <a:rPr lang="en-US" sz="2600">
                <a:latin typeface="Tomorrow" pitchFamily="34" charset="0"/>
                <a:ea typeface="Tomorrow" pitchFamily="34" charset="-122"/>
              </a:rPr>
              <a:t>la </a:t>
            </a:r>
            <a:r>
              <a:rPr lang="en-US" sz="2600" err="1">
                <a:latin typeface="Tomorrow" pitchFamily="34" charset="0"/>
                <a:ea typeface="Tomorrow" pitchFamily="34" charset="-122"/>
              </a:rPr>
              <a:t>nube</a:t>
            </a:r>
            <a:r>
              <a:rPr lang="en-US" sz="2600">
                <a:latin typeface="Tomorrow" pitchFamily="34" charset="0"/>
                <a:ea typeface="Tomorrow" pitchFamily="34" charset="-122"/>
              </a:rPr>
              <a:t> </a:t>
            </a:r>
            <a:r>
              <a:rPr lang="en-US" sz="2600" err="1">
                <a:latin typeface="Tomorrow" pitchFamily="34" charset="0"/>
                <a:ea typeface="Tomorrow" pitchFamily="34" charset="-122"/>
              </a:rPr>
              <a:t>pública</a:t>
            </a:r>
            <a:r>
              <a:rPr lang="en-US" sz="2600">
                <a:latin typeface="Tomorrow" pitchFamily="34" charset="0"/>
                <a:ea typeface="Tomorrow" pitchFamily="34" charset="-122"/>
              </a:rPr>
              <a:t> y </a:t>
            </a:r>
            <a:r>
              <a:rPr lang="en-US" sz="2600" err="1">
                <a:latin typeface="Tomorrow" pitchFamily="34" charset="0"/>
                <a:ea typeface="Tomorrow" pitchFamily="34" charset="-122"/>
              </a:rPr>
              <a:t>privada</a:t>
            </a:r>
            <a:endParaRPr lang="en-US" sz="2600"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6D313B1-2A2D-4EBC-9EA7-E74CEB9B9C01}"/>
              </a:ext>
            </a:extLst>
          </p:cNvPr>
          <p:cNvSpPr txBox="1"/>
          <p:nvPr/>
        </p:nvSpPr>
        <p:spPr>
          <a:xfrm>
            <a:off x="8505825" y="1574711"/>
            <a:ext cx="3248025" cy="37856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20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Un informe de </a:t>
            </a:r>
            <a:r>
              <a:rPr lang="es-ES" sz="2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Gartner</a:t>
            </a:r>
            <a:r>
              <a:rPr lang="es-ES" sz="20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indica que para 2025, más del </a:t>
            </a:r>
            <a:r>
              <a:rPr lang="es-ES" sz="2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90% de las empresas</a:t>
            </a:r>
            <a:r>
              <a:rPr lang="es-ES" sz="20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que utilizan infraestructura en la nube </a:t>
            </a:r>
            <a:r>
              <a:rPr lang="es-ES" sz="2000" b="1">
                <a:solidFill>
                  <a:schemeClr val="accent1"/>
                </a:solidFill>
                <a:latin typeface="Roboto"/>
                <a:ea typeface="Roboto"/>
                <a:cs typeface="Roboto"/>
              </a:rPr>
              <a:t>adoptarán una estrategia híbrida </a:t>
            </a:r>
            <a:r>
              <a:rPr lang="es-ES" sz="20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para gestionar sus operaciones de TI, aprovechando la flexibilidad de mover cargas de trabajo entre entornos según las necesidades.</a:t>
            </a:r>
            <a:r>
              <a:rPr lang="es-ES" sz="2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.</a:t>
            </a:r>
            <a:endParaRPr lang="en-GB" sz="20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088" name="Picture 16" descr="Gartner transparent background PNG cliparts free download | HiClipart">
            <a:extLst>
              <a:ext uri="{FF2B5EF4-FFF2-40B4-BE49-F238E27FC236}">
                <a16:creationId xmlns:a16="http://schemas.microsoft.com/office/drawing/2014/main" id="{6157A219-055B-AB98-0688-2111F177F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33925" r="2712" b="37648"/>
          <a:stretch/>
        </p:blipFill>
        <p:spPr bwMode="auto">
          <a:xfrm>
            <a:off x="10382250" y="5531257"/>
            <a:ext cx="1371600" cy="4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ABD2431-C912-0164-3D2C-A86ADEF137D4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FB757B-A95A-74FB-7607-DAA5837C1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9" name="Imagen 30">
            <a:extLst>
              <a:ext uri="{FF2B5EF4-FFF2-40B4-BE49-F238E27FC236}">
                <a16:creationId xmlns:a16="http://schemas.microsoft.com/office/drawing/2014/main" id="{4B21D749-EE27-6D6C-0770-3546203C4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8654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en-US" sz="15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386" name="Picture 2" descr="Estos son los riesgos que implica el uso de plataformas digitales">
            <a:extLst>
              <a:ext uri="{FF2B5EF4-FFF2-40B4-BE49-F238E27FC236}">
                <a16:creationId xmlns:a16="http://schemas.microsoft.com/office/drawing/2014/main" id="{03D95D82-4D4C-FC00-1165-AD6EA79B9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639" r="23584" b="1"/>
          <a:stretch/>
        </p:blipFill>
        <p:spPr bwMode="auto">
          <a:xfrm>
            <a:off x="3523488" y="8"/>
            <a:ext cx="8668513" cy="68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1639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en-US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9DFE1CB-5D4F-E42E-5EEE-71CF09DB6EAE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76200" tIns="38100" rIns="76200" bIns="38100" rtlCol="0" anchor="b">
            <a:normAutofit/>
          </a:bodyPr>
          <a:lstStyle/>
          <a:p>
            <a:pPr defTabSz="76197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33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PANORMA </a:t>
            </a:r>
          </a:p>
          <a:p>
            <a:pPr defTabSz="76197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33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DEL RIESGO </a:t>
            </a:r>
          </a:p>
          <a:p>
            <a:pPr defTabSz="76197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33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EN EVOLUCIÓN</a:t>
            </a:r>
          </a:p>
        </p:txBody>
      </p:sp>
      <p:sp>
        <p:nvSpPr>
          <p:cNvPr id="16395" name="Rectangle 1639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en-US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397" name="Rectangle 1639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8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defRPr/>
            </a:pPr>
            <a:endParaRPr lang="en-US" sz="15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6BE71D59-CF1A-3837-6471-F35824405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" y="5817126"/>
            <a:ext cx="1544796" cy="51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74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bal Risks Report 2024 | World Economic Forum | World Economic Forum">
            <a:extLst>
              <a:ext uri="{FF2B5EF4-FFF2-40B4-BE49-F238E27FC236}">
                <a16:creationId xmlns:a16="http://schemas.microsoft.com/office/drawing/2014/main" id="{7F499BC6-6061-DB79-684A-276EEBB1E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3"/>
          <a:stretch/>
        </p:blipFill>
        <p:spPr bwMode="auto">
          <a:xfrm>
            <a:off x="855554" y="1119741"/>
            <a:ext cx="11262360" cy="57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oro Económico Mundial - Wikipedia, la enciclopedia libre">
            <a:extLst>
              <a:ext uri="{FF2B5EF4-FFF2-40B4-BE49-F238E27FC236}">
                <a16:creationId xmlns:a16="http://schemas.microsoft.com/office/drawing/2014/main" id="{E4CD3FCF-1F8B-C13C-832E-5E9AF919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55" y="297050"/>
            <a:ext cx="1608246" cy="99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0">
            <a:extLst>
              <a:ext uri="{FF2B5EF4-FFF2-40B4-BE49-F238E27FC236}">
                <a16:creationId xmlns:a16="http://schemas.microsoft.com/office/drawing/2014/main" id="{544CA102-E2EB-87DF-C8A9-2357544A0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46855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691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a digitalización mundial en 10 gráficos">
            <a:extLst>
              <a:ext uri="{FF2B5EF4-FFF2-40B4-BE49-F238E27FC236}">
                <a16:creationId xmlns:a16="http://schemas.microsoft.com/office/drawing/2014/main" id="{2EE662DE-F022-BAC0-5EB4-7FA68A09D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4">
            <a:extLst>
              <a:ext uri="{FF2B5EF4-FFF2-40B4-BE49-F238E27FC236}">
                <a16:creationId xmlns:a16="http://schemas.microsoft.com/office/drawing/2014/main" id="{39128518-24E9-2543-CA84-133BDC20C067}"/>
              </a:ext>
            </a:extLst>
          </p:cNvPr>
          <p:cNvSpPr txBox="1">
            <a:spLocks/>
          </p:cNvSpPr>
          <p:nvPr/>
        </p:nvSpPr>
        <p:spPr>
          <a:xfrm>
            <a:off x="521369" y="741948"/>
            <a:ext cx="4331368" cy="5434263"/>
          </a:xfrm>
          <a:prstGeom prst="rect">
            <a:avLst/>
          </a:prstGeom>
          <a:solidFill>
            <a:srgbClr val="203864">
              <a:alpha val="83137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76"/>
            <a:endParaRPr lang="es-ES" sz="4500" b="1">
              <a:solidFill>
                <a:schemeClr val="bg1"/>
              </a:solidFill>
              <a:latin typeface="Calibri"/>
            </a:endParaRPr>
          </a:p>
          <a:p>
            <a:pPr defTabSz="609576"/>
            <a:r>
              <a:rPr lang="es-ES" sz="3667" b="1">
                <a:solidFill>
                  <a:schemeClr val="bg1"/>
                </a:solidFill>
                <a:latin typeface="Calibri"/>
              </a:rPr>
              <a:t>A medida que aumenta el uso de herramientas digitales, también aumenta la cantidad de datos creados y el riesgo digital </a:t>
            </a:r>
            <a:endParaRPr lang="es-DO" sz="3667" b="1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BD4CC7E-688E-BEA4-C481-6512D7D19A36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347AD6-3FA2-C159-9BA3-0C924AE9A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6" name="Imagen 30">
            <a:extLst>
              <a:ext uri="{FF2B5EF4-FFF2-40B4-BE49-F238E27FC236}">
                <a16:creationId xmlns:a16="http://schemas.microsoft.com/office/drawing/2014/main" id="{9B93AC53-EF13-CDC0-1944-6E9A85308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649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eguridad digital: Principales riesgos y cómo prevenirlos en tu empresa">
            <a:extLst>
              <a:ext uri="{FF2B5EF4-FFF2-40B4-BE49-F238E27FC236}">
                <a16:creationId xmlns:a16="http://schemas.microsoft.com/office/drawing/2014/main" id="{C868E7AE-5490-53AF-1158-60F26423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3E766-5542-E79A-6806-A1CE2B8EF9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26644" y="1069975"/>
            <a:ext cx="4136756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Dela Gothic One"/>
              </a:rPr>
              <a:t>A MAYOR CONECTIVIDAD,</a:t>
            </a:r>
            <a:br>
              <a:rPr lang="en-US" sz="2800" b="1">
                <a:solidFill>
                  <a:srgbClr val="C00000"/>
                </a:solidFill>
                <a:latin typeface="Dela Gothic One"/>
              </a:rPr>
            </a:br>
            <a:r>
              <a:rPr lang="en-US" sz="2800" b="1">
                <a:solidFill>
                  <a:srgbClr val="C00000"/>
                </a:solidFill>
                <a:latin typeface="Dela Gothic One"/>
              </a:rPr>
              <a:t>MAYOR RIESGO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1F3111-2BD9-E54E-1E09-4A1ED6675EB1}"/>
              </a:ext>
            </a:extLst>
          </p:cNvPr>
          <p:cNvSpPr txBox="1"/>
          <p:nvPr/>
        </p:nvSpPr>
        <p:spPr>
          <a:xfrm>
            <a:off x="7531610" y="2822951"/>
            <a:ext cx="443179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Invasión</a:t>
            </a:r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000" b="1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privacidad</a:t>
            </a:r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</a:t>
            </a:r>
            <a:r>
              <a:rPr lang="en-US" sz="20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través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0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dispositivos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IoT y AI.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Hackeo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routers y redes Wi-Fi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Phishing y </a:t>
            </a:r>
            <a:r>
              <a:rPr lang="en-US" sz="20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suplantación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000" b="1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identidad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Ataques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en-US" sz="20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cuentas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000" b="1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videojuegos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7FE128-F873-16A1-2AA3-95D400C1ABA4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8708842-800D-6F82-5359-BFACC67DC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9" name="Imagen 30">
            <a:extLst>
              <a:ext uri="{FF2B5EF4-FFF2-40B4-BE49-F238E27FC236}">
                <a16:creationId xmlns:a16="http://schemas.microsoft.com/office/drawing/2014/main" id="{45803BD4-E410-A89B-E2E9-526E00C49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6508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FAD786D9-F5EA-E095-A21D-4670E4126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44"/>
            <a:ext cx="12192000" cy="6858000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2DA00137-F2E0-38B2-042C-F73680C435DE}"/>
              </a:ext>
            </a:extLst>
          </p:cNvPr>
          <p:cNvSpPr txBox="1"/>
          <p:nvPr/>
        </p:nvSpPr>
        <p:spPr>
          <a:xfrm>
            <a:off x="571136" y="1960857"/>
            <a:ext cx="5768661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defRPr/>
            </a:pPr>
            <a:r>
              <a:rPr lang="es-DO" sz="1600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NAP del Caribe, centro de datos de máxima tecnología con certificación </a:t>
            </a:r>
            <a:r>
              <a:rPr lang="es-DO" sz="1600" err="1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Tier</a:t>
            </a:r>
            <a:r>
              <a:rPr lang="es-DO" sz="1600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 III, diseñado para soportar huracanes, terremotos y ataques del hombre.​  Reconocidos como el </a:t>
            </a:r>
            <a:r>
              <a:rPr lang="es-ES" sz="1600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HUB de conectividad de la región, nos especializamos en </a:t>
            </a:r>
            <a:r>
              <a:rPr lang="es-DO" sz="1600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soluciones de misión crítica y continuidad de negocios. </a:t>
            </a:r>
          </a:p>
          <a:p>
            <a:pPr algn="just">
              <a:defRPr/>
            </a:pPr>
            <a:endParaRPr lang="es-DO" sz="1600">
              <a:solidFill>
                <a:schemeClr val="tx1">
                  <a:lumMod val="65000"/>
                  <a:lumOff val="35000"/>
                </a:schemeClr>
              </a:solidFill>
              <a:latin typeface="MULISH REGULAR ROMAN"/>
            </a:endParaRPr>
          </a:p>
          <a:p>
            <a:pPr>
              <a:defRPr/>
            </a:pPr>
            <a:r>
              <a:rPr lang="es-DO"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NOS CARACTERIZAMOS POR: </a:t>
            </a:r>
            <a:endParaRPr lang="es-DO" sz="1600" b="1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</a:endParaRPr>
          </a:p>
          <a:p>
            <a:pPr algn="just">
              <a:defRPr/>
            </a:pPr>
            <a:endParaRPr lang="es-DO" sz="1600">
              <a:solidFill>
                <a:schemeClr val="tx1">
                  <a:lumMod val="65000"/>
                  <a:lumOff val="35000"/>
                </a:schemeClr>
              </a:solidFill>
              <a:latin typeface="MULISH REGULAR ROMAN"/>
            </a:endParaRPr>
          </a:p>
          <a:p>
            <a:pPr marL="342886" indent="-342886" fontAlgn="base">
              <a:buFont typeface="Arial" panose="020B0604020202020204" pitchFamily="34" charset="0"/>
              <a:buChar char="•"/>
            </a:pPr>
            <a:r>
              <a:rPr lang="es-DO" sz="1600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Alta capacidad de seguridad, resiliencia y redundancia.​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​</a:t>
            </a:r>
          </a:p>
          <a:p>
            <a:pPr marL="342886" indent="-342886" fontAlgn="base">
              <a:buFont typeface="Arial" panose="020B0604020202020204" pitchFamily="34" charset="0"/>
              <a:buChar char="•"/>
            </a:pPr>
            <a:r>
              <a:rPr lang="es-DO" sz="1600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Especialistas en soluciones de data center, </a:t>
            </a:r>
            <a:r>
              <a:rPr lang="es-DO" sz="1600" err="1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cloud</a:t>
            </a:r>
            <a:r>
              <a:rPr lang="es-DO" sz="1600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 (público y privado), ciberseguridad, analítica avanzada de datos.</a:t>
            </a:r>
          </a:p>
          <a:p>
            <a:pPr marL="342886" indent="-342886" fontAlgn="base">
              <a:buFont typeface="Arial" panose="020B0604020202020204" pitchFamily="34" charset="0"/>
              <a:buChar char="•"/>
            </a:pPr>
            <a:r>
              <a:rPr lang="es-DO" sz="1600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Presencia en Latinoamérica, Centroamérica y  Caribe.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MULISH REGULAR ROMAN"/>
              </a:rPr>
              <a:t>​</a:t>
            </a:r>
          </a:p>
          <a:p>
            <a:pPr algn="just">
              <a:defRPr/>
            </a:pPr>
            <a:endParaRPr lang="es-DO">
              <a:solidFill>
                <a:schemeClr val="tx1">
                  <a:lumMod val="65000"/>
                  <a:lumOff val="35000"/>
                </a:schemeClr>
              </a:solidFill>
              <a:latin typeface="MULISH REGULAR ROMAN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62CB1B-E6E2-78D6-1D75-A177C146D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r="29888"/>
          <a:stretch/>
        </p:blipFill>
        <p:spPr bwMode="auto">
          <a:xfrm>
            <a:off x="6342550" y="-799"/>
            <a:ext cx="5740736" cy="607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0">
            <a:extLst>
              <a:ext uri="{FF2B5EF4-FFF2-40B4-BE49-F238E27FC236}">
                <a16:creationId xmlns:a16="http://schemas.microsoft.com/office/drawing/2014/main" id="{590F1D5D-AF72-96BF-9045-DA1B6B86DD44}"/>
              </a:ext>
            </a:extLst>
          </p:cNvPr>
          <p:cNvSpPr txBox="1"/>
          <p:nvPr/>
        </p:nvSpPr>
        <p:spPr>
          <a:xfrm>
            <a:off x="575721" y="916916"/>
            <a:ext cx="6339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rPr>
              <a:t>SOBRE NOSOTROS</a:t>
            </a:r>
          </a:p>
        </p:txBody>
      </p:sp>
      <p:grpSp>
        <p:nvGrpSpPr>
          <p:cNvPr id="6" name="Group 68">
            <a:extLst>
              <a:ext uri="{FF2B5EF4-FFF2-40B4-BE49-F238E27FC236}">
                <a16:creationId xmlns:a16="http://schemas.microsoft.com/office/drawing/2014/main" id="{607DE229-E395-80C4-C3E9-8F336E49D33A}"/>
              </a:ext>
            </a:extLst>
          </p:cNvPr>
          <p:cNvGrpSpPr/>
          <p:nvPr/>
        </p:nvGrpSpPr>
        <p:grpSpPr>
          <a:xfrm>
            <a:off x="669719" y="1620451"/>
            <a:ext cx="721906" cy="199979"/>
            <a:chOff x="7222908" y="2153436"/>
            <a:chExt cx="721906" cy="199979"/>
          </a:xfrm>
        </p:grpSpPr>
        <p:sp>
          <p:nvSpPr>
            <p:cNvPr id="7" name="Rounded Rectangle 11">
              <a:extLst>
                <a:ext uri="{FF2B5EF4-FFF2-40B4-BE49-F238E27FC236}">
                  <a16:creationId xmlns:a16="http://schemas.microsoft.com/office/drawing/2014/main" id="{0DCE44DB-69FB-452A-5AEB-A91669C289D5}"/>
                </a:ext>
              </a:extLst>
            </p:cNvPr>
            <p:cNvSpPr/>
            <p:nvPr/>
          </p:nvSpPr>
          <p:spPr>
            <a:xfrm>
              <a:off x="7744835" y="2153436"/>
              <a:ext cx="199979" cy="199979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12">
              <a:extLst>
                <a:ext uri="{FF2B5EF4-FFF2-40B4-BE49-F238E27FC236}">
                  <a16:creationId xmlns:a16="http://schemas.microsoft.com/office/drawing/2014/main" id="{EEDE1785-4DDA-115C-A0C7-BC46CDF0063A}"/>
                </a:ext>
              </a:extLst>
            </p:cNvPr>
            <p:cNvSpPr/>
            <p:nvPr/>
          </p:nvSpPr>
          <p:spPr>
            <a:xfrm>
              <a:off x="7483872" y="2153436"/>
              <a:ext cx="199979" cy="199979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A2BC1110-460C-B0F3-4815-9A68E7D21C3B}"/>
                </a:ext>
              </a:extLst>
            </p:cNvPr>
            <p:cNvSpPr/>
            <p:nvPr/>
          </p:nvSpPr>
          <p:spPr>
            <a:xfrm>
              <a:off x="7222908" y="2153436"/>
              <a:ext cx="199979" cy="199979"/>
            </a:xfrm>
            <a:prstGeom prst="roundRect">
              <a:avLst>
                <a:gd name="adj" fmla="val 2883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326A59B-16B9-E861-4DA7-3A546F71BA4A}"/>
              </a:ext>
            </a:extLst>
          </p:cNvPr>
          <p:cNvGrpSpPr/>
          <p:nvPr/>
        </p:nvGrpSpPr>
        <p:grpSpPr>
          <a:xfrm>
            <a:off x="224386" y="5350817"/>
            <a:ext cx="10334548" cy="1500140"/>
            <a:chOff x="403203" y="5378977"/>
            <a:chExt cx="10334548" cy="1500140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2E854ABB-3230-DEA6-18E0-4C4B59AAA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81" t="5571" r="6337" b="8785"/>
            <a:stretch/>
          </p:blipFill>
          <p:spPr bwMode="auto">
            <a:xfrm>
              <a:off x="6440064" y="5831595"/>
              <a:ext cx="1894009" cy="737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8">
              <a:extLst>
                <a:ext uri="{FF2B5EF4-FFF2-40B4-BE49-F238E27FC236}">
                  <a16:creationId xmlns:a16="http://schemas.microsoft.com/office/drawing/2014/main" id="{DBAEC24F-3D56-1B8C-075B-F59BC942E5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751" t="6204" r="29622" b="6619"/>
            <a:stretch/>
          </p:blipFill>
          <p:spPr bwMode="auto">
            <a:xfrm>
              <a:off x="4127300" y="5792324"/>
              <a:ext cx="999199" cy="780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9">
              <a:extLst>
                <a:ext uri="{FF2B5EF4-FFF2-40B4-BE49-F238E27FC236}">
                  <a16:creationId xmlns:a16="http://schemas.microsoft.com/office/drawing/2014/main" id="{054B7799-8C6A-234A-4A8F-7F0769C8C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06" t="17062" r="1577" b="5718"/>
            <a:stretch/>
          </p:blipFill>
          <p:spPr bwMode="auto">
            <a:xfrm>
              <a:off x="8207952" y="5774465"/>
              <a:ext cx="2529799" cy="847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Imagen 25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EEDCA861-2F44-26C0-F2EB-C2831B008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03" y="5378977"/>
              <a:ext cx="1510833" cy="1500140"/>
            </a:xfrm>
            <a:prstGeom prst="rect">
              <a:avLst/>
            </a:prstGeom>
          </p:spPr>
        </p:pic>
        <p:pic>
          <p:nvPicPr>
            <p:cNvPr id="18" name="Imagen 5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EF1B7E35-16A2-1189-F7CD-F93193802C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92" t="12398" r="34277" b="14271"/>
            <a:stretch/>
          </p:blipFill>
          <p:spPr>
            <a:xfrm>
              <a:off x="3069109" y="5577380"/>
              <a:ext cx="954501" cy="1128497"/>
            </a:xfrm>
            <a:prstGeom prst="rect">
              <a:avLst/>
            </a:prstGeom>
          </p:spPr>
        </p:pic>
        <p:pic>
          <p:nvPicPr>
            <p:cNvPr id="19" name="Picture 27">
              <a:extLst>
                <a:ext uri="{FF2B5EF4-FFF2-40B4-BE49-F238E27FC236}">
                  <a16:creationId xmlns:a16="http://schemas.microsoft.com/office/drawing/2014/main" id="{70C1ACF0-192D-CBB0-B970-53FF76972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24018" y="5706268"/>
              <a:ext cx="1360398" cy="956638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7958EF-F908-8559-BD3E-7CD45CA84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73434" y="5637717"/>
              <a:ext cx="1088961" cy="1069340"/>
            </a:xfrm>
            <a:prstGeom prst="rect">
              <a:avLst/>
            </a:prstGeom>
          </p:spPr>
        </p:pic>
      </p:grpSp>
      <p:pic>
        <p:nvPicPr>
          <p:cNvPr id="21" name="Imagen 20" descr="Logotipo&#10;&#10;Descripción generada automáticamente">
            <a:extLst>
              <a:ext uri="{FF2B5EF4-FFF2-40B4-BE49-F238E27FC236}">
                <a16:creationId xmlns:a16="http://schemas.microsoft.com/office/drawing/2014/main" id="{EDB95598-30C4-1C7C-4C0E-5C1BACA854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5520" y="237736"/>
            <a:ext cx="1544796" cy="513996"/>
          </a:xfrm>
          <a:prstGeom prst="rect">
            <a:avLst/>
          </a:prstGeom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FC9463B0-B9B4-C024-9913-41960CBA0B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9551" y="1558534"/>
            <a:ext cx="464864" cy="1546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11B9D48-91D5-FBD6-59B3-88738E1192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687" y="311275"/>
            <a:ext cx="2828763" cy="43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81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6">
            <a:extLst>
              <a:ext uri="{FF2B5EF4-FFF2-40B4-BE49-F238E27FC236}">
                <a16:creationId xmlns:a16="http://schemas.microsoft.com/office/drawing/2014/main" id="{69DBA378-F15B-B882-9351-C5CC760EF1D4}"/>
              </a:ext>
            </a:extLst>
          </p:cNvPr>
          <p:cNvSpPr txBox="1"/>
          <p:nvPr/>
        </p:nvSpPr>
        <p:spPr>
          <a:xfrm>
            <a:off x="595116" y="911156"/>
            <a:ext cx="5359880" cy="13746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s-DO" sz="1000" b="1">
              <a:solidFill>
                <a:srgbClr val="C00000"/>
              </a:solidFill>
              <a:latin typeface="Montserrat Bold" pitchFamily="2" charset="0"/>
              <a:ea typeface="Roboto"/>
              <a:cs typeface="Roboto"/>
            </a:endParaRPr>
          </a:p>
          <a:p>
            <a:r>
              <a:rPr lang="es-DO" sz="2000" b="1">
                <a:solidFill>
                  <a:srgbClr val="C00000"/>
                </a:solidFill>
                <a:latin typeface="Montserrat Bold" pitchFamily="2" charset="0"/>
                <a:ea typeface="Roboto"/>
                <a:cs typeface="Roboto"/>
              </a:rPr>
              <a:t>RIESGOS MÁS IMPORTANTES PARA LAS ORGANIZACIONES</a:t>
            </a:r>
          </a:p>
          <a:p>
            <a:endParaRPr lang="es-DO" sz="2000" b="1">
              <a:solidFill>
                <a:srgbClr val="FF6E3C"/>
              </a:solidFill>
              <a:latin typeface="Montserrat Bold" pitchFamily="2" charset="0"/>
              <a:ea typeface="Roboto"/>
              <a:cs typeface="Roboto"/>
            </a:endParaRPr>
          </a:p>
          <a:p>
            <a:endParaRPr lang="es-DO" sz="1333">
              <a:solidFill>
                <a:srgbClr val="FF6E3C"/>
              </a:solidFill>
              <a:latin typeface="Montserrat Bold" pitchFamily="2" charset="0"/>
              <a:ea typeface="Roboto"/>
              <a:cs typeface="Roboto"/>
            </a:endParaRPr>
          </a:p>
        </p:txBody>
      </p:sp>
      <p:pic>
        <p:nvPicPr>
          <p:cNvPr id="5" name="Picture 2" descr="principales-resultados-estudio-2023">
            <a:extLst>
              <a:ext uri="{FF2B5EF4-FFF2-40B4-BE49-F238E27FC236}">
                <a16:creationId xmlns:a16="http://schemas.microsoft.com/office/drawing/2014/main" id="{092B7152-CC8F-5F1D-6888-2BD7C5DA9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9" t="21086" r="34956"/>
          <a:stretch/>
        </p:blipFill>
        <p:spPr bwMode="auto">
          <a:xfrm>
            <a:off x="6535125" y="2448985"/>
            <a:ext cx="4827106" cy="42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E527AA5-5CE0-7C18-59BA-14EC14EA8DAC}"/>
              </a:ext>
            </a:extLst>
          </p:cNvPr>
          <p:cNvSpPr txBox="1"/>
          <p:nvPr/>
        </p:nvSpPr>
        <p:spPr>
          <a:xfrm>
            <a:off x="6879491" y="1567235"/>
            <a:ext cx="4933513" cy="10668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s-DO" sz="1000" b="1">
              <a:solidFill>
                <a:srgbClr val="FF6E3C"/>
              </a:solidFill>
              <a:latin typeface="Montserrat Bold" pitchFamily="2" charset="0"/>
              <a:ea typeface="Roboto"/>
              <a:cs typeface="Roboto"/>
            </a:endParaRPr>
          </a:p>
          <a:p>
            <a:r>
              <a:rPr lang="es-DO" sz="2000" b="1">
                <a:solidFill>
                  <a:srgbClr val="C00000"/>
                </a:solidFill>
                <a:latin typeface="Montserrat Bold" pitchFamily="2" charset="0"/>
                <a:ea typeface="Roboto"/>
                <a:cs typeface="Roboto"/>
              </a:rPr>
              <a:t>DIFICULTADES QUE ENFRENTA EL ÁREA DE GESTIÓN DE RIESGOS</a:t>
            </a:r>
          </a:p>
          <a:p>
            <a:endParaRPr lang="es-DO" sz="1333">
              <a:solidFill>
                <a:srgbClr val="FF6E3C"/>
              </a:solidFill>
              <a:latin typeface="Montserrat Bold" pitchFamily="2" charset="0"/>
              <a:ea typeface="Roboto"/>
              <a:cs typeface="Roboto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D97E38A-3E50-C44B-FC45-DCCAEDCE4BAE}"/>
              </a:ext>
            </a:extLst>
          </p:cNvPr>
          <p:cNvSpPr/>
          <p:nvPr/>
        </p:nvSpPr>
        <p:spPr>
          <a:xfrm>
            <a:off x="515679" y="1991785"/>
            <a:ext cx="5721327" cy="3955059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 sz="1500"/>
          </a:p>
        </p:txBody>
      </p:sp>
      <p:pic>
        <p:nvPicPr>
          <p:cNvPr id="9" name="Picture 2" descr="principales-resultados-estudio-2023">
            <a:extLst>
              <a:ext uri="{FF2B5EF4-FFF2-40B4-BE49-F238E27FC236}">
                <a16:creationId xmlns:a16="http://schemas.microsoft.com/office/drawing/2014/main" id="{0F689D26-AB3A-BE97-61CE-41AEBA04C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22510" r="76397" b="23072"/>
          <a:stretch/>
        </p:blipFill>
        <p:spPr bwMode="auto">
          <a:xfrm>
            <a:off x="1151514" y="2260356"/>
            <a:ext cx="4247084" cy="36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5BBE09C-5CAF-9DBC-439D-E6978F69C55C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17A88FB-3699-1813-AC75-3EEEFF148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11" name="Imagen 30">
            <a:extLst>
              <a:ext uri="{FF2B5EF4-FFF2-40B4-BE49-F238E27FC236}">
                <a16:creationId xmlns:a16="http://schemas.microsoft.com/office/drawing/2014/main" id="{70E3C324-BAEC-7735-8B2E-54D6146E7B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5121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HURACANES maria puerto rico">
            <a:extLst>
              <a:ext uri="{FF2B5EF4-FFF2-40B4-BE49-F238E27FC236}">
                <a16:creationId xmlns:a16="http://schemas.microsoft.com/office/drawing/2014/main" id="{E44D3E9B-3C49-7169-C6A1-C4A4DEBC0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-2" b="-2"/>
          <a:stretch/>
        </p:blipFill>
        <p:spPr bwMode="auto">
          <a:xfrm>
            <a:off x="-37509" y="1981928"/>
            <a:ext cx="3595655" cy="2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accidente electrico">
            <a:extLst>
              <a:ext uri="{FF2B5EF4-FFF2-40B4-BE49-F238E27FC236}">
                <a16:creationId xmlns:a16="http://schemas.microsoft.com/office/drawing/2014/main" id="{CAC05AC1-6813-CE3F-8D84-51BAA481B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r="4080" b="1"/>
          <a:stretch/>
        </p:blipFill>
        <p:spPr bwMode="auto">
          <a:xfrm>
            <a:off x="20" y="1"/>
            <a:ext cx="3548106" cy="21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Pantalla de computadora&#10;&#10;Descripción generada automáticamente">
            <a:extLst>
              <a:ext uri="{FF2B5EF4-FFF2-40B4-BE49-F238E27FC236}">
                <a16:creationId xmlns:a16="http://schemas.microsoft.com/office/drawing/2014/main" id="{5A42E331-9D4E-B3B4-DB5D-5E6422C67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36" t="15721" r="18618" b="12038"/>
          <a:stretch/>
        </p:blipFill>
        <p:spPr>
          <a:xfrm>
            <a:off x="3568166" y="0"/>
            <a:ext cx="2743401" cy="2105527"/>
          </a:xfrm>
          <a:prstGeom prst="rect">
            <a:avLst/>
          </a:prstGeom>
        </p:spPr>
      </p:pic>
      <p:pic>
        <p:nvPicPr>
          <p:cNvPr id="6" name="Imagen 5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FE15033C-A70E-2139-7C0F-8F3FFB73EF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49" t="25581" r="30236" b="10434"/>
          <a:stretch/>
        </p:blipFill>
        <p:spPr>
          <a:xfrm>
            <a:off x="3393893" y="2089286"/>
            <a:ext cx="2917675" cy="2572933"/>
          </a:xfrm>
          <a:prstGeom prst="rect">
            <a:avLst/>
          </a:prstGeom>
        </p:spPr>
      </p:pic>
      <p:pic>
        <p:nvPicPr>
          <p:cNvPr id="8" name="Picture 2" descr="Huracanes y Terremoto, La naturaleza no da Tregua a el caribe y centro  américa | Magazine Latino - Noticias para latinos en Canadá">
            <a:extLst>
              <a:ext uri="{FF2B5EF4-FFF2-40B4-BE49-F238E27FC236}">
                <a16:creationId xmlns:a16="http://schemas.microsoft.com/office/drawing/2014/main" id="{3EA05211-F1C1-2034-199D-5B4C44AC9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5"/>
          <a:stretch/>
        </p:blipFill>
        <p:spPr bwMode="auto">
          <a:xfrm>
            <a:off x="3393891" y="4425066"/>
            <a:ext cx="2917677" cy="202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l Corredor Seco de Centroamérica, donde millones de personas están al  borde del hambre y la pobreza extrema por el coronavirus y los desastres  naturales - BBC News Mundo">
            <a:extLst>
              <a:ext uri="{FF2B5EF4-FFF2-40B4-BE49-F238E27FC236}">
                <a16:creationId xmlns:a16="http://schemas.microsoft.com/office/drawing/2014/main" id="{E73C0C4A-867A-B4BA-F488-150735592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" y="4548665"/>
            <a:ext cx="3377232" cy="18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Gráfico: ¿Cuáles son los países del continente americano más expuestos a  los huracanes? | Statista">
            <a:extLst>
              <a:ext uri="{FF2B5EF4-FFF2-40B4-BE49-F238E27FC236}">
                <a16:creationId xmlns:a16="http://schemas.microsoft.com/office/drawing/2014/main" id="{620BCF71-5D49-7327-F29F-0692F2453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1607" y="1052763"/>
            <a:ext cx="5864679" cy="58102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5E57D7A-4731-4FFF-1798-3B09A2548277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15E30C7-3102-2F5A-AD36-AB664DC8C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12" name="Imagen 30">
            <a:extLst>
              <a:ext uri="{FF2B5EF4-FFF2-40B4-BE49-F238E27FC236}">
                <a16:creationId xmlns:a16="http://schemas.microsoft.com/office/drawing/2014/main" id="{FE965DCD-16B8-0C28-C28B-D2ABBAF158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3488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C"/>
          </a:solidFill>
          <a:ln/>
        </p:spPr>
        <p:txBody>
          <a:bodyPr/>
          <a:lstStyle/>
          <a:p>
            <a:pPr defTabSz="761970">
              <a:defRPr/>
            </a:pPr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1D1B"/>
          </a:solidFill>
          <a:ln/>
        </p:spPr>
        <p:txBody>
          <a:bodyPr/>
          <a:lstStyle/>
          <a:p>
            <a:pPr defTabSz="761970">
              <a:defRPr/>
            </a:pPr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698328" y="2370773"/>
            <a:ext cx="8795345" cy="11572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4556"/>
              </a:lnSpc>
              <a:defRPr/>
            </a:pPr>
            <a:endParaRPr lang="en-US" sz="364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698327" y="3159958"/>
            <a:ext cx="4305102" cy="2249587"/>
          </a:xfrm>
          <a:prstGeom prst="roundRect">
            <a:avLst>
              <a:gd name="adj" fmla="val 6927"/>
            </a:avLst>
          </a:prstGeom>
          <a:solidFill>
            <a:schemeClr val="bg1"/>
          </a:solidFill>
          <a:ln/>
        </p:spPr>
        <p:txBody>
          <a:bodyPr/>
          <a:lstStyle/>
          <a:p>
            <a:pPr defTabSz="761970">
              <a:defRPr/>
            </a:pPr>
            <a:endParaRPr lang="es-DO" sz="23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1883469" y="3403540"/>
            <a:ext cx="2314575" cy="289322"/>
          </a:xfrm>
          <a:prstGeom prst="rect">
            <a:avLst/>
          </a:prstGeom>
          <a:solidFill>
            <a:schemeClr val="bg1"/>
          </a:solidFill>
          <a:ln/>
        </p:spPr>
        <p:txBody>
          <a:bodyPr wrap="none" rtlCol="0" anchor="t"/>
          <a:lstStyle/>
          <a:p>
            <a:pPr defTabSz="761970">
              <a:lnSpc>
                <a:spcPts val="2278"/>
              </a:lnSpc>
              <a:defRPr/>
            </a:pPr>
            <a:r>
              <a:rPr lang="en-US" sz="2667" b="1">
                <a:solidFill>
                  <a:prstClr val="black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Costos Elevados</a:t>
            </a:r>
            <a:endParaRPr lang="en-US" sz="2667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1883469" y="4073763"/>
            <a:ext cx="3934818" cy="555427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rtlCol="0" anchor="t"/>
          <a:lstStyle/>
          <a:p>
            <a:pPr defTabSz="761970">
              <a:lnSpc>
                <a:spcPts val="2187"/>
              </a:lnSpc>
              <a:defRPr/>
            </a:pPr>
            <a:r>
              <a:rPr lang="en-US" sz="2000">
                <a:solidFill>
                  <a:prstClr val="black"/>
                </a:solidFill>
                <a:latin typeface="Calibri Light"/>
                <a:ea typeface="Calibri Light"/>
                <a:cs typeface="Calibri Light"/>
              </a:rPr>
              <a:t>El costo promedio de una brecha de datos es de $4.35 millones.</a:t>
            </a:r>
          </a:p>
        </p:txBody>
      </p:sp>
      <p:sp>
        <p:nvSpPr>
          <p:cNvPr id="10" name="Shape 7"/>
          <p:cNvSpPr/>
          <p:nvPr/>
        </p:nvSpPr>
        <p:spPr>
          <a:xfrm>
            <a:off x="6188571" y="3159958"/>
            <a:ext cx="4305102" cy="2249587"/>
          </a:xfrm>
          <a:prstGeom prst="roundRect">
            <a:avLst>
              <a:gd name="adj" fmla="val 6927"/>
            </a:avLst>
          </a:prstGeom>
          <a:solidFill>
            <a:schemeClr val="bg1"/>
          </a:solidFill>
          <a:ln/>
        </p:spPr>
        <p:txBody>
          <a:bodyPr/>
          <a:lstStyle/>
          <a:p>
            <a:pPr defTabSz="761970">
              <a:defRPr/>
            </a:pPr>
            <a:endParaRPr lang="es-DO" sz="23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373714" y="3403540"/>
            <a:ext cx="2806006" cy="289322"/>
          </a:xfrm>
          <a:prstGeom prst="rect">
            <a:avLst/>
          </a:prstGeom>
          <a:solidFill>
            <a:schemeClr val="bg1"/>
          </a:solidFill>
          <a:ln/>
        </p:spPr>
        <p:txBody>
          <a:bodyPr wrap="none" rtlCol="0" anchor="t"/>
          <a:lstStyle/>
          <a:p>
            <a:pPr defTabSz="761970">
              <a:lnSpc>
                <a:spcPts val="2278"/>
              </a:lnSpc>
              <a:defRPr/>
            </a:pPr>
            <a:r>
              <a:rPr lang="en-US" sz="2667" b="1">
                <a:solidFill>
                  <a:prstClr val="black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Predicción Preocupante</a:t>
            </a:r>
            <a:endParaRPr lang="en-US" sz="2667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73714" y="4073763"/>
            <a:ext cx="3934818" cy="833140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76200" tIns="38100" rIns="76200" bIns="38100" rtlCol="0" anchor="t"/>
          <a:lstStyle/>
          <a:p>
            <a:pPr defTabSz="761970">
              <a:lnSpc>
                <a:spcPts val="2187"/>
              </a:lnSpc>
              <a:defRPr/>
            </a:pPr>
            <a:r>
              <a:rPr lang="en-US" sz="2000">
                <a:solidFill>
                  <a:prstClr val="black"/>
                </a:solidFill>
                <a:latin typeface="Calibri Light"/>
                <a:ea typeface="Tomorrow"/>
                <a:cs typeface="Tomorrow" pitchFamily="34" charset="-120"/>
              </a:rPr>
              <a:t>Los costos </a:t>
            </a:r>
            <a:r>
              <a:rPr lang="en-US" sz="2000">
                <a:solidFill>
                  <a:prstClr val="black"/>
                </a:solidFill>
                <a:latin typeface="Calibri Light"/>
                <a:ea typeface="Calibri Light"/>
                <a:cs typeface="Calibri Light"/>
              </a:rPr>
              <a:t>globales</a:t>
            </a:r>
            <a:r>
              <a:rPr lang="en-US" sz="2000">
                <a:solidFill>
                  <a:prstClr val="black"/>
                </a:solidFill>
                <a:latin typeface="Calibri Light"/>
                <a:ea typeface="Tomorrow"/>
                <a:cs typeface="Tomorrow" pitchFamily="34" charset="-120"/>
              </a:rPr>
              <a:t> por delitos cibernéticos alcanzarán $10.5 billones anuales para 2025.</a:t>
            </a:r>
            <a:endParaRPr lang="en-US" sz="2000">
              <a:solidFill>
                <a:prstClr val="black"/>
              </a:solidFill>
              <a:latin typeface="Calibri Light"/>
              <a:ea typeface="Tomorrow"/>
            </a:endParaRPr>
          </a:p>
        </p:txBody>
      </p:sp>
      <p:sp>
        <p:nvSpPr>
          <p:cNvPr id="13" name="Text 2">
            <a:extLst>
              <a:ext uri="{FF2B5EF4-FFF2-40B4-BE49-F238E27FC236}">
                <a16:creationId xmlns:a16="http://schemas.microsoft.com/office/drawing/2014/main" id="{E15AFB1A-18FC-35E3-CDBF-138A538F2A01}"/>
              </a:ext>
            </a:extLst>
          </p:cNvPr>
          <p:cNvSpPr/>
          <p:nvPr/>
        </p:nvSpPr>
        <p:spPr>
          <a:xfrm>
            <a:off x="1698328" y="2215595"/>
            <a:ext cx="5931495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1970">
              <a:lnSpc>
                <a:spcPts val="4556"/>
              </a:lnSpc>
              <a:defRPr/>
            </a:pPr>
            <a:r>
              <a:rPr lang="en-US" sz="3645" b="1" err="1">
                <a:solidFill>
                  <a:srgbClr val="EDEDE8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Ciberseguridad</a:t>
            </a:r>
            <a:endParaRPr lang="en-US" sz="364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1AB3680-7F69-9278-F942-688C2B10AB0D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A9ABF8E-85AB-F8EB-14F1-FE7A76A8D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17" name="Imagen 30">
            <a:extLst>
              <a:ext uri="{FF2B5EF4-FFF2-40B4-BE49-F238E27FC236}">
                <a16:creationId xmlns:a16="http://schemas.microsoft.com/office/drawing/2014/main" id="{06AEFD17-152B-47CA-17FD-98E8B9FD3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3546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22B159C-2CA5-2235-C47E-E87EA3E79BCA}"/>
              </a:ext>
            </a:extLst>
          </p:cNvPr>
          <p:cNvGrpSpPr/>
          <p:nvPr/>
        </p:nvGrpSpPr>
        <p:grpSpPr>
          <a:xfrm>
            <a:off x="3371087" y="852742"/>
            <a:ext cx="6441839" cy="5152516"/>
            <a:chOff x="3873500" y="852742"/>
            <a:chExt cx="6441839" cy="5152516"/>
          </a:xfrm>
        </p:grpSpPr>
        <p:pic>
          <p:nvPicPr>
            <p:cNvPr id="6146" name="Picture 2" descr="Critical Infrastructure - Huntsman">
              <a:extLst>
                <a:ext uri="{FF2B5EF4-FFF2-40B4-BE49-F238E27FC236}">
                  <a16:creationId xmlns:a16="http://schemas.microsoft.com/office/drawing/2014/main" id="{8049A46A-5021-1089-AE42-2B9EDCE82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500" y="852742"/>
              <a:ext cx="6441839" cy="515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B039EB-3371-D2AA-B833-0F92298A1F66}"/>
                </a:ext>
              </a:extLst>
            </p:cNvPr>
            <p:cNvSpPr/>
            <p:nvPr/>
          </p:nvSpPr>
          <p:spPr>
            <a:xfrm>
              <a:off x="5472113" y="4995863"/>
              <a:ext cx="1100137" cy="21258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TRANSPORTE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118F697-2BC0-E889-890D-DF5E76C2D11B}"/>
                </a:ext>
              </a:extLst>
            </p:cNvPr>
            <p:cNvSpPr/>
            <p:nvPr/>
          </p:nvSpPr>
          <p:spPr>
            <a:xfrm>
              <a:off x="4770817" y="4200806"/>
              <a:ext cx="1331166" cy="21258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COMUNICACIONES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AC4DB8-3258-4A67-04AA-D9E2E1520500}"/>
                </a:ext>
              </a:extLst>
            </p:cNvPr>
            <p:cNvSpPr/>
            <p:nvPr/>
          </p:nvSpPr>
          <p:spPr>
            <a:xfrm>
              <a:off x="4722026" y="3317004"/>
              <a:ext cx="1000125" cy="21258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AGUA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E7D4C6-823F-BCC0-350E-B4C2370F81E6}"/>
                </a:ext>
              </a:extLst>
            </p:cNvPr>
            <p:cNvSpPr/>
            <p:nvPr/>
          </p:nvSpPr>
          <p:spPr>
            <a:xfrm>
              <a:off x="5067300" y="2461021"/>
              <a:ext cx="1000125" cy="21258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SALUD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056166-0246-F2F2-FD2B-A909F6FD510B}"/>
                </a:ext>
              </a:extLst>
            </p:cNvPr>
            <p:cNvSpPr/>
            <p:nvPr/>
          </p:nvSpPr>
          <p:spPr>
            <a:xfrm>
              <a:off x="5421093" y="1665964"/>
              <a:ext cx="1798857" cy="334286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DEFENSA Y SEGURIDAD NACIONAL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83883E-6148-ED96-7C06-354CDEC15CE9}"/>
                </a:ext>
              </a:extLst>
            </p:cNvPr>
            <p:cNvSpPr/>
            <p:nvPr/>
          </p:nvSpPr>
          <p:spPr>
            <a:xfrm>
              <a:off x="7308439" y="1684054"/>
              <a:ext cx="1015408" cy="334286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BANCA &amp; </a:t>
              </a:r>
              <a:b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</a:br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FINANZAS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BAA628-2B31-48EA-4E2A-C956B186EBF6}"/>
                </a:ext>
              </a:extLst>
            </p:cNvPr>
            <p:cNvSpPr/>
            <p:nvPr/>
          </p:nvSpPr>
          <p:spPr>
            <a:xfrm>
              <a:off x="8007679" y="2395781"/>
              <a:ext cx="1228644" cy="2075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COMIDA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0BF631-DEAA-C733-0B3E-847625C811E6}"/>
                </a:ext>
              </a:extLst>
            </p:cNvPr>
            <p:cNvSpPr/>
            <p:nvPr/>
          </p:nvSpPr>
          <p:spPr>
            <a:xfrm>
              <a:off x="8364665" y="3241131"/>
              <a:ext cx="1228644" cy="2075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ENERGÍA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E57ADBA-8E41-6E92-965D-38BB64B2BAE7}"/>
                </a:ext>
              </a:extLst>
            </p:cNvPr>
            <p:cNvSpPr/>
            <p:nvPr/>
          </p:nvSpPr>
          <p:spPr>
            <a:xfrm>
              <a:off x="8269287" y="4194572"/>
              <a:ext cx="1116949" cy="2075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DATOS Y CLOUD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1A6DDC-8E85-5D43-02F1-6133AB79B7C5}"/>
                </a:ext>
              </a:extLst>
            </p:cNvPr>
            <p:cNvSpPr/>
            <p:nvPr/>
          </p:nvSpPr>
          <p:spPr>
            <a:xfrm>
              <a:off x="7612388" y="5023085"/>
              <a:ext cx="1116949" cy="20756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ESPACIO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B6D5D7C-911A-2DBA-A0A7-F79F77A3EDF4}"/>
                </a:ext>
              </a:extLst>
            </p:cNvPr>
            <p:cNvSpPr/>
            <p:nvPr/>
          </p:nvSpPr>
          <p:spPr>
            <a:xfrm>
              <a:off x="6287902" y="5410543"/>
              <a:ext cx="1635325" cy="404487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rgbClr val="002A4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EDUCACIÓN, INVESTIGACIÓN E INNOVACIÓN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93E766-5542-E79A-6806-A1CE2B8EF9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0023" y="69850"/>
            <a:ext cx="5106913" cy="1096963"/>
          </a:xfrm>
        </p:spPr>
        <p:txBody>
          <a:bodyPr>
            <a:normAutofit/>
          </a:bodyPr>
          <a:lstStyle/>
          <a:p>
            <a:r>
              <a:rPr lang="es-DO" sz="3600" b="1">
                <a:solidFill>
                  <a:srgbClr val="C00000"/>
                </a:solidFill>
              </a:rPr>
              <a:t>Infraestructura Crítica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84294-F588-C9EF-D56A-EA5887B9EBE7}"/>
              </a:ext>
            </a:extLst>
          </p:cNvPr>
          <p:cNvSpPr txBox="1"/>
          <p:nvPr/>
        </p:nvSpPr>
        <p:spPr>
          <a:xfrm>
            <a:off x="2353574" y="5382567"/>
            <a:ext cx="23833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DO" sz="1400">
                <a:solidFill>
                  <a:srgbClr val="002A4E"/>
                </a:solidFill>
              </a:rPr>
              <a:t>Ataque coordinado interrumpe el sistema de trenes de alta velocidad el día inaugural de los </a:t>
            </a:r>
            <a:r>
              <a:rPr lang="es-DO" sz="1400" b="1">
                <a:solidFill>
                  <a:srgbClr val="002A4E"/>
                </a:solidFill>
              </a:rPr>
              <a:t>juegos olímpicos en Francia </a:t>
            </a:r>
            <a:r>
              <a:rPr lang="es-DO" sz="1400">
                <a:solidFill>
                  <a:srgbClr val="002A4E"/>
                </a:solidFill>
              </a:rPr>
              <a:t>afectando 800,000 pasajeros.</a:t>
            </a:r>
            <a:endParaRPr lang="en-US" sz="1400">
              <a:solidFill>
                <a:srgbClr val="002A4E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B160FE-2597-EA02-4C04-E168B59AA48C}"/>
              </a:ext>
            </a:extLst>
          </p:cNvPr>
          <p:cNvSpPr txBox="1"/>
          <p:nvPr/>
        </p:nvSpPr>
        <p:spPr>
          <a:xfrm>
            <a:off x="9288814" y="1187786"/>
            <a:ext cx="24643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400" b="1">
                <a:solidFill>
                  <a:srgbClr val="002A4E"/>
                </a:solidFill>
              </a:rPr>
              <a:t>Banco Santander </a:t>
            </a:r>
            <a:r>
              <a:rPr lang="es-ES" sz="1400">
                <a:solidFill>
                  <a:srgbClr val="002A4E"/>
                </a:solidFill>
              </a:rPr>
              <a:t>sufre un ciberataque a su base de datos de clientes y empleados alojada en un proveedor externo. Madrid, 14 de mayo de 2024 </a:t>
            </a:r>
            <a:endParaRPr lang="en-US" sz="1400">
              <a:solidFill>
                <a:srgbClr val="002A4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7B6290-A7B5-DCE5-0D90-680A4FB469E1}"/>
              </a:ext>
            </a:extLst>
          </p:cNvPr>
          <p:cNvGrpSpPr/>
          <p:nvPr/>
        </p:nvGrpSpPr>
        <p:grpSpPr>
          <a:xfrm>
            <a:off x="5491022" y="2313974"/>
            <a:ext cx="2271936" cy="2271936"/>
            <a:chOff x="8278173" y="2521455"/>
            <a:chExt cx="2271936" cy="227193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6A574B-9E90-60CE-9DF5-CC83316B3DA0}"/>
                </a:ext>
              </a:extLst>
            </p:cNvPr>
            <p:cNvSpPr/>
            <p:nvPr/>
          </p:nvSpPr>
          <p:spPr>
            <a:xfrm>
              <a:off x="8278173" y="2521455"/>
              <a:ext cx="2271936" cy="227193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A5BCE3-9595-8C5C-1DB8-C8388A1D8E8D}"/>
                </a:ext>
              </a:extLst>
            </p:cNvPr>
            <p:cNvSpPr txBox="1"/>
            <p:nvPr/>
          </p:nvSpPr>
          <p:spPr>
            <a:xfrm>
              <a:off x="8331080" y="3288981"/>
              <a:ext cx="21834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SECTORES DE </a:t>
              </a:r>
              <a:br>
                <a:rPr lang="en-US" sz="1600" b="1">
                  <a:solidFill>
                    <a:schemeClr val="bg1"/>
                  </a:solidFill>
                </a:rPr>
              </a:br>
              <a:r>
                <a:rPr lang="en-US" sz="1600" b="1">
                  <a:solidFill>
                    <a:schemeClr val="bg1"/>
                  </a:solidFill>
                </a:rPr>
                <a:t>INFRAESTRUCTURAS </a:t>
              </a:r>
              <a:br>
                <a:rPr lang="en-US" sz="1600" b="1">
                  <a:solidFill>
                    <a:schemeClr val="bg1"/>
                  </a:solidFill>
                </a:rPr>
              </a:br>
              <a:r>
                <a:rPr lang="en-US" sz="1600" b="1">
                  <a:solidFill>
                    <a:schemeClr val="bg1"/>
                  </a:solidFill>
                </a:rPr>
                <a:t>CRITICAS</a:t>
              </a:r>
            </a:p>
          </p:txBody>
        </p:sp>
      </p:grpSp>
      <p:sp>
        <p:nvSpPr>
          <p:cNvPr id="11" name="TextBox 34">
            <a:extLst>
              <a:ext uri="{FF2B5EF4-FFF2-40B4-BE49-F238E27FC236}">
                <a16:creationId xmlns:a16="http://schemas.microsoft.com/office/drawing/2014/main" id="{D1817050-5BE1-6295-6B0A-EE09D7B440DD}"/>
              </a:ext>
            </a:extLst>
          </p:cNvPr>
          <p:cNvSpPr txBox="1"/>
          <p:nvPr/>
        </p:nvSpPr>
        <p:spPr>
          <a:xfrm>
            <a:off x="9262985" y="3239324"/>
            <a:ext cx="24643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400">
                <a:solidFill>
                  <a:srgbClr val="002A4E"/>
                </a:solidFill>
              </a:rPr>
              <a:t>En </a:t>
            </a:r>
            <a:r>
              <a:rPr lang="es-DO" sz="1400"/>
              <a:t>mayo de 2021, las empresa  </a:t>
            </a:r>
            <a:r>
              <a:rPr lang="es-DO" sz="1400" b="1"/>
              <a:t>JBS</a:t>
            </a:r>
            <a:r>
              <a:rPr lang="es-DO" sz="1400"/>
              <a:t>, la mayor empresa procesadora de carne del mundo, fue víctima de un ataque de ransomware y tuvo que  pagar un rescate de </a:t>
            </a:r>
            <a:r>
              <a:rPr lang="es-DO" sz="1400" b="1"/>
              <a:t>11 millones de dólares</a:t>
            </a:r>
            <a:r>
              <a:rPr lang="es-DO" sz="1400"/>
              <a:t> a los atacantes para restablecer sus operaciones. </a:t>
            </a:r>
            <a:endParaRPr lang="en-US" sz="1400">
              <a:solidFill>
                <a:srgbClr val="002A4E"/>
              </a:solidFill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6227E0A0-2795-4272-B607-EBB6BCB91EF6}"/>
              </a:ext>
            </a:extLst>
          </p:cNvPr>
          <p:cNvSpPr txBox="1"/>
          <p:nvPr/>
        </p:nvSpPr>
        <p:spPr>
          <a:xfrm>
            <a:off x="218828" y="4012894"/>
            <a:ext cx="310348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>
                <a:solidFill>
                  <a:srgbClr val="002A4E"/>
                </a:solidFill>
              </a:rPr>
              <a:t>Durante el primer semestre de 2024, el </a:t>
            </a:r>
            <a:r>
              <a:rPr lang="es-ES" sz="1400" b="1">
                <a:solidFill>
                  <a:srgbClr val="002A4E"/>
                </a:solidFill>
              </a:rPr>
              <a:t>sector de las telecomunicaciones </a:t>
            </a:r>
            <a:r>
              <a:rPr lang="es-ES" sz="1400">
                <a:solidFill>
                  <a:srgbClr val="002A4E"/>
                </a:solidFill>
              </a:rPr>
              <a:t>fue el principal objetivo de los ciberataques, con 284 incidentes por cada 10,000 sistemas. </a:t>
            </a:r>
            <a:endParaRPr lang="en-US" sz="1400">
              <a:solidFill>
                <a:srgbClr val="002A4E"/>
              </a:solidFill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02A1CA34-D14A-045E-2AE1-BE2F81BA10D2}"/>
              </a:ext>
            </a:extLst>
          </p:cNvPr>
          <p:cNvCxnSpPr>
            <a:cxnSpLocks/>
          </p:cNvCxnSpPr>
          <p:nvPr/>
        </p:nvCxnSpPr>
        <p:spPr>
          <a:xfrm flipH="1">
            <a:off x="3136373" y="4276725"/>
            <a:ext cx="1226077" cy="30918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0685DA6D-E2B7-B91A-56C9-A440AB9FEFB0}"/>
              </a:ext>
            </a:extLst>
          </p:cNvPr>
          <p:cNvCxnSpPr>
            <a:cxnSpLocks/>
          </p:cNvCxnSpPr>
          <p:nvPr/>
        </p:nvCxnSpPr>
        <p:spPr>
          <a:xfrm flipH="1">
            <a:off x="4362450" y="5254556"/>
            <a:ext cx="759650" cy="39376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3865F269-7D2C-6FA7-6A2D-25DE55F28570}"/>
              </a:ext>
            </a:extLst>
          </p:cNvPr>
          <p:cNvCxnSpPr>
            <a:cxnSpLocks/>
          </p:cNvCxnSpPr>
          <p:nvPr/>
        </p:nvCxnSpPr>
        <p:spPr>
          <a:xfrm>
            <a:off x="7587983" y="1321551"/>
            <a:ext cx="2175457" cy="5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EE05C032-A2C5-EBFF-BA57-9AA1E26DDF8E}"/>
              </a:ext>
            </a:extLst>
          </p:cNvPr>
          <p:cNvCxnSpPr>
            <a:cxnSpLocks/>
          </p:cNvCxnSpPr>
          <p:nvPr/>
        </p:nvCxnSpPr>
        <p:spPr>
          <a:xfrm>
            <a:off x="8351335" y="2313974"/>
            <a:ext cx="1412105" cy="92715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6">
            <a:extLst>
              <a:ext uri="{FF2B5EF4-FFF2-40B4-BE49-F238E27FC236}">
                <a16:creationId xmlns:a16="http://schemas.microsoft.com/office/drawing/2014/main" id="{8B1EB563-1E6C-F718-FF2B-51B0B03E0435}"/>
              </a:ext>
            </a:extLst>
          </p:cNvPr>
          <p:cNvSpPr txBox="1"/>
          <p:nvPr/>
        </p:nvSpPr>
        <p:spPr>
          <a:xfrm>
            <a:off x="211037" y="1552067"/>
            <a:ext cx="33447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>
                <a:solidFill>
                  <a:srgbClr val="002A4E"/>
                </a:solidFill>
              </a:rPr>
              <a:t>Uno de los mayores sistemas de hospitales en EE.UU., </a:t>
            </a:r>
            <a:r>
              <a:rPr lang="es-ES" sz="1400" b="1">
                <a:solidFill>
                  <a:srgbClr val="002A4E"/>
                </a:solidFill>
              </a:rPr>
              <a:t>Universal </a:t>
            </a:r>
            <a:r>
              <a:rPr lang="es-ES" sz="1400" b="1" err="1">
                <a:solidFill>
                  <a:srgbClr val="002A4E"/>
                </a:solidFill>
              </a:rPr>
              <a:t>Health</a:t>
            </a:r>
            <a:r>
              <a:rPr lang="es-ES" sz="1400" b="1">
                <a:solidFill>
                  <a:srgbClr val="002A4E"/>
                </a:solidFill>
              </a:rPr>
              <a:t> </a:t>
            </a:r>
            <a:r>
              <a:rPr lang="es-ES" sz="1400" b="1" err="1">
                <a:solidFill>
                  <a:srgbClr val="002A4E"/>
                </a:solidFill>
              </a:rPr>
              <a:t>Services</a:t>
            </a:r>
            <a:r>
              <a:rPr lang="es-ES" sz="1400">
                <a:solidFill>
                  <a:srgbClr val="002A4E"/>
                </a:solidFill>
              </a:rPr>
              <a:t>, sufrió un ataque de </a:t>
            </a:r>
            <a:r>
              <a:rPr lang="es-ES" sz="1400" b="1" err="1">
                <a:solidFill>
                  <a:srgbClr val="C00000"/>
                </a:solidFill>
              </a:rPr>
              <a:t>ransomware</a:t>
            </a:r>
            <a:r>
              <a:rPr lang="es-ES" sz="1400">
                <a:solidFill>
                  <a:srgbClr val="002A4E"/>
                </a:solidFill>
              </a:rPr>
              <a:t> que afectó a más de 400 centros de salud, paralizando las operaciones durante días y obligando a los empleados a usar registros en papel​</a:t>
            </a:r>
            <a:endParaRPr lang="en-US" sz="1400">
              <a:solidFill>
                <a:srgbClr val="002A4E"/>
              </a:solidFill>
            </a:endParaRPr>
          </a:p>
        </p:txBody>
      </p: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5DCEB7B4-358F-2D85-1977-BBDBFE3622B5}"/>
              </a:ext>
            </a:extLst>
          </p:cNvPr>
          <p:cNvCxnSpPr>
            <a:cxnSpLocks/>
          </p:cNvCxnSpPr>
          <p:nvPr/>
        </p:nvCxnSpPr>
        <p:spPr>
          <a:xfrm flipH="1">
            <a:off x="3288773" y="2179081"/>
            <a:ext cx="1526629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30">
            <a:extLst>
              <a:ext uri="{FF2B5EF4-FFF2-40B4-BE49-F238E27FC236}">
                <a16:creationId xmlns:a16="http://schemas.microsoft.com/office/drawing/2014/main" id="{F2B2891E-C05A-B30B-A0B0-6804D0DB1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322" y="249733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6266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3"/>
          <p:cNvSpPr/>
          <p:nvPr/>
        </p:nvSpPr>
        <p:spPr>
          <a:xfrm>
            <a:off x="1698328" y="1827401"/>
            <a:ext cx="4629150" cy="578644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defTabSz="761970">
              <a:lnSpc>
                <a:spcPts val="4556"/>
              </a:lnSpc>
              <a:defRPr/>
            </a:pPr>
            <a:r>
              <a:rPr lang="en-US" sz="4500" b="1" err="1">
                <a:solidFill>
                  <a:srgbClr val="C00000"/>
                </a:solidFill>
                <a:ea typeface="Tomorrow"/>
                <a:cs typeface="Tomorrow" pitchFamily="34" charset="-120"/>
              </a:rPr>
              <a:t>Tendencias</a:t>
            </a:r>
            <a:r>
              <a:rPr lang="en-US" sz="4500" b="1">
                <a:solidFill>
                  <a:srgbClr val="C00000"/>
                </a:solidFill>
                <a:ea typeface="Tomorrow"/>
                <a:cs typeface="Tomorrow" pitchFamily="34" charset="-120"/>
              </a:rPr>
              <a:t> </a:t>
            </a:r>
            <a:r>
              <a:rPr lang="en-US" sz="4500" b="1" err="1">
                <a:solidFill>
                  <a:srgbClr val="C00000"/>
                </a:solidFill>
                <a:ea typeface="Tomorrow"/>
                <a:cs typeface="Tomorrow" pitchFamily="34" charset="-120"/>
              </a:rPr>
              <a:t>Seguridad</a:t>
            </a:r>
            <a:endParaRPr lang="en-US" sz="4500">
              <a:solidFill>
                <a:srgbClr val="C00000"/>
              </a:solidFill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98328" y="3124912"/>
            <a:ext cx="2931716" cy="7405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 4"/>
          <p:cNvSpPr/>
          <p:nvPr/>
        </p:nvSpPr>
        <p:spPr>
          <a:xfrm>
            <a:off x="1883469" y="3922617"/>
            <a:ext cx="2561432" cy="578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2278"/>
              </a:lnSpc>
              <a:defRPr/>
            </a:pPr>
            <a:r>
              <a:rPr lang="en-US" sz="2333" b="1">
                <a:ea typeface="Tomorrow" pitchFamily="34" charset="-122"/>
                <a:cs typeface="Tomorrow" pitchFamily="34" charset="-120"/>
              </a:rPr>
              <a:t>Crecimiento de Amenazas</a:t>
            </a:r>
            <a:endParaRPr lang="en-US" sz="2333" b="1"/>
          </a:p>
        </p:txBody>
      </p:sp>
      <p:sp>
        <p:nvSpPr>
          <p:cNvPr id="9" name="Text 5"/>
          <p:cNvSpPr/>
          <p:nvPr/>
        </p:nvSpPr>
        <p:spPr>
          <a:xfrm>
            <a:off x="1883469" y="4893020"/>
            <a:ext cx="2561432" cy="14528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2187"/>
              </a:lnSpc>
              <a:defRPr/>
            </a:pPr>
            <a:r>
              <a:rPr lang="en-US" sz="2000">
                <a:ea typeface="Tomorrow" pitchFamily="34" charset="-122"/>
                <a:cs typeface="Tomorrow" pitchFamily="34" charset="-120"/>
              </a:rPr>
              <a:t>Los </a:t>
            </a:r>
            <a:r>
              <a:rPr lang="en-US" sz="2000" err="1">
                <a:ea typeface="Tomorrow" pitchFamily="34" charset="-122"/>
                <a:cs typeface="Tomorrow" pitchFamily="34" charset="-120"/>
              </a:rPr>
              <a:t>costos</a:t>
            </a:r>
            <a:r>
              <a:rPr lang="en-US" sz="2000">
                <a:ea typeface="Tomorrow" pitchFamily="34" charset="-122"/>
                <a:cs typeface="Tomorrow" pitchFamily="34" charset="-120"/>
              </a:rPr>
              <a:t> </a:t>
            </a:r>
            <a:r>
              <a:rPr lang="en-US" sz="2000" err="1">
                <a:ea typeface="Tomorrow" pitchFamily="34" charset="-122"/>
                <a:cs typeface="Tomorrow" pitchFamily="34" charset="-120"/>
              </a:rPr>
              <a:t>por</a:t>
            </a:r>
            <a:r>
              <a:rPr lang="en-US" sz="2000">
                <a:ea typeface="Tomorrow" pitchFamily="34" charset="-122"/>
                <a:cs typeface="Tomorrow" pitchFamily="34" charset="-120"/>
              </a:rPr>
              <a:t> </a:t>
            </a:r>
            <a:r>
              <a:rPr lang="en-US" sz="2000" err="1">
                <a:ea typeface="Tomorrow" pitchFamily="34" charset="-122"/>
                <a:cs typeface="Tomorrow" pitchFamily="34" charset="-120"/>
              </a:rPr>
              <a:t>ciberdelitos</a:t>
            </a:r>
            <a:r>
              <a:rPr lang="en-US" sz="2000">
                <a:ea typeface="Tomorrow" pitchFamily="34" charset="-122"/>
                <a:cs typeface="Tomorrow" pitchFamily="34" charset="-120"/>
              </a:rPr>
              <a:t> </a:t>
            </a:r>
            <a:r>
              <a:rPr lang="en-US" sz="2000" err="1">
                <a:ea typeface="Tomorrow" pitchFamily="34" charset="-122"/>
                <a:cs typeface="Tomorrow" pitchFamily="34" charset="-120"/>
              </a:rPr>
              <a:t>aumentan</a:t>
            </a:r>
            <a:r>
              <a:rPr lang="en-US" sz="2000">
                <a:ea typeface="Tomorrow" pitchFamily="34" charset="-122"/>
                <a:cs typeface="Tomorrow" pitchFamily="34" charset="-120"/>
              </a:rPr>
              <a:t> </a:t>
            </a:r>
            <a:r>
              <a:rPr lang="en-US" sz="2000" err="1">
                <a:ea typeface="Tomorrow" pitchFamily="34" charset="-122"/>
                <a:cs typeface="Tomorrow" pitchFamily="34" charset="-120"/>
              </a:rPr>
              <a:t>exponencialmente</a:t>
            </a:r>
            <a:r>
              <a:rPr lang="en-US" sz="2000">
                <a:ea typeface="Tomorrow" pitchFamily="34" charset="-122"/>
                <a:cs typeface="Tomorrow" pitchFamily="34" charset="-120"/>
              </a:rPr>
              <a:t>.</a:t>
            </a:r>
            <a:endParaRPr lang="en-US" sz="200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30043" y="3124912"/>
            <a:ext cx="2931815" cy="7405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 6"/>
          <p:cNvSpPr/>
          <p:nvPr/>
        </p:nvSpPr>
        <p:spPr>
          <a:xfrm>
            <a:off x="4815185" y="3922617"/>
            <a:ext cx="2561531" cy="578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2278"/>
              </a:lnSpc>
              <a:defRPr/>
            </a:pPr>
            <a:r>
              <a:rPr lang="en-US" sz="2333" b="1" err="1">
                <a:ea typeface="Tomorrow" pitchFamily="34" charset="-122"/>
                <a:cs typeface="Tomorrow" pitchFamily="34" charset="-120"/>
              </a:rPr>
              <a:t>Necesidad</a:t>
            </a:r>
            <a:r>
              <a:rPr lang="en-US" sz="2333" b="1">
                <a:ea typeface="Tomorrow" pitchFamily="34" charset="-122"/>
                <a:cs typeface="Tomorrow" pitchFamily="34" charset="-120"/>
              </a:rPr>
              <a:t> de</a:t>
            </a:r>
          </a:p>
          <a:p>
            <a:pPr defTabSz="761970">
              <a:lnSpc>
                <a:spcPts val="2278"/>
              </a:lnSpc>
              <a:defRPr/>
            </a:pPr>
            <a:r>
              <a:rPr lang="en-US" sz="2333" b="1" err="1">
                <a:ea typeface="Tomorrow" pitchFamily="34" charset="-122"/>
                <a:cs typeface="Tomorrow" pitchFamily="34" charset="-120"/>
              </a:rPr>
              <a:t>Resiliencia</a:t>
            </a:r>
            <a:endParaRPr lang="en-US" sz="2333" b="1"/>
          </a:p>
        </p:txBody>
      </p:sp>
      <p:sp>
        <p:nvSpPr>
          <p:cNvPr id="12" name="Text 7"/>
          <p:cNvSpPr/>
          <p:nvPr/>
        </p:nvSpPr>
        <p:spPr>
          <a:xfrm>
            <a:off x="4815186" y="4893021"/>
            <a:ext cx="2561530" cy="145283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2187"/>
              </a:lnSpc>
              <a:defRPr/>
            </a:pPr>
            <a:r>
              <a:rPr lang="en-US" sz="2000">
                <a:ea typeface="Tomorrow" pitchFamily="34" charset="-122"/>
                <a:cs typeface="Tomorrow" pitchFamily="34" charset="-120"/>
              </a:rPr>
              <a:t>Las organizaciones deben mejorar su preparación y respuesta.</a:t>
            </a:r>
            <a:endParaRPr lang="en-US" sz="200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61858" y="3124912"/>
            <a:ext cx="2931815" cy="7405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8"/>
          <p:cNvSpPr/>
          <p:nvPr/>
        </p:nvSpPr>
        <p:spPr>
          <a:xfrm>
            <a:off x="7747000" y="3922617"/>
            <a:ext cx="2561531" cy="578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2278"/>
              </a:lnSpc>
              <a:defRPr/>
            </a:pPr>
            <a:r>
              <a:rPr lang="en-US" sz="2333" b="1" err="1">
                <a:ea typeface="Tomorrow" pitchFamily="34" charset="-122"/>
                <a:cs typeface="Tomorrow" pitchFamily="34" charset="-120"/>
              </a:rPr>
              <a:t>Inversión</a:t>
            </a:r>
            <a:r>
              <a:rPr lang="en-US" sz="2333" b="1">
                <a:ea typeface="Tomorrow" pitchFamily="34" charset="-122"/>
                <a:cs typeface="Tomorrow" pitchFamily="34" charset="-120"/>
              </a:rPr>
              <a:t> en </a:t>
            </a:r>
            <a:r>
              <a:rPr lang="en-US" sz="2333" b="1" err="1">
                <a:ea typeface="Tomorrow" pitchFamily="34" charset="-122"/>
                <a:cs typeface="Tomorrow" pitchFamily="34" charset="-120"/>
              </a:rPr>
              <a:t>Ciberseguridad</a:t>
            </a:r>
            <a:endParaRPr lang="en-US" sz="2333" b="1"/>
          </a:p>
        </p:txBody>
      </p:sp>
      <p:sp>
        <p:nvSpPr>
          <p:cNvPr id="15" name="Text 9"/>
          <p:cNvSpPr/>
          <p:nvPr/>
        </p:nvSpPr>
        <p:spPr>
          <a:xfrm>
            <a:off x="7747001" y="4893020"/>
            <a:ext cx="2561530" cy="12258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defTabSz="761970">
              <a:lnSpc>
                <a:spcPts val="2187"/>
              </a:lnSpc>
              <a:defRPr/>
            </a:pPr>
            <a:r>
              <a:rPr lang="en-US" sz="2000">
                <a:ea typeface="Tomorrow"/>
                <a:cs typeface="Tomorrow" pitchFamily="34" charset="-120"/>
              </a:rPr>
              <a:t>La </a:t>
            </a:r>
            <a:r>
              <a:rPr lang="en-US" sz="2000" err="1">
                <a:ea typeface="Tomorrow"/>
                <a:cs typeface="Tomorrow" pitchFamily="34" charset="-120"/>
              </a:rPr>
              <a:t>inversión</a:t>
            </a:r>
            <a:r>
              <a:rPr lang="en-US" sz="2000">
                <a:ea typeface="Tomorrow"/>
                <a:cs typeface="Tomorrow" pitchFamily="34" charset="-120"/>
              </a:rPr>
              <a:t> </a:t>
            </a:r>
            <a:r>
              <a:rPr lang="en-US" sz="2000" err="1">
                <a:ea typeface="Tomorrow"/>
                <a:cs typeface="Tomorrow" pitchFamily="34" charset="-120"/>
              </a:rPr>
              <a:t>en</a:t>
            </a:r>
            <a:r>
              <a:rPr lang="en-US" sz="2000">
                <a:ea typeface="Tomorrow"/>
                <a:cs typeface="Tomorrow" pitchFamily="34" charset="-120"/>
              </a:rPr>
              <a:t> </a:t>
            </a:r>
            <a:r>
              <a:rPr lang="en-US" sz="2000" err="1">
                <a:ea typeface="Tomorrow"/>
                <a:cs typeface="Tomorrow" pitchFamily="34" charset="-120"/>
              </a:rPr>
              <a:t>seguridad</a:t>
            </a:r>
            <a:r>
              <a:rPr lang="en-US" sz="2000">
                <a:ea typeface="Tomorrow"/>
                <a:cs typeface="Tomorrow" pitchFamily="34" charset="-120"/>
              </a:rPr>
              <a:t> digital se </a:t>
            </a:r>
            <a:r>
              <a:rPr lang="en-US" sz="2000" err="1">
                <a:ea typeface="Tomorrow"/>
                <a:cs typeface="Tomorrow" pitchFamily="34" charset="-120"/>
              </a:rPr>
              <a:t>vuelve</a:t>
            </a:r>
            <a:r>
              <a:rPr lang="en-US" sz="2000">
                <a:ea typeface="Tomorrow"/>
                <a:cs typeface="Tomorrow" pitchFamily="34" charset="-120"/>
              </a:rPr>
              <a:t> </a:t>
            </a:r>
            <a:r>
              <a:rPr lang="en-US" sz="2000" err="1">
                <a:ea typeface="Tomorrow"/>
                <a:cs typeface="Tomorrow" pitchFamily="34" charset="-120"/>
              </a:rPr>
              <a:t>crítico</a:t>
            </a:r>
            <a:r>
              <a:rPr lang="en-US" sz="2000">
                <a:ea typeface="Tomorrow"/>
                <a:cs typeface="Tomorrow" pitchFamily="34" charset="-120"/>
              </a:rPr>
              <a:t>.</a:t>
            </a:r>
            <a:endParaRPr lang="en-US" sz="2000">
              <a:ea typeface="Tomorrow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047E56D-C77B-177B-B9B2-A5E2419F213E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BE0EC3-0BF0-B523-425B-81B2C33AB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5" name="Imagen 30">
            <a:extLst>
              <a:ext uri="{FF2B5EF4-FFF2-40B4-BE49-F238E27FC236}">
                <a16:creationId xmlns:a16="http://schemas.microsoft.com/office/drawing/2014/main" id="{F1AD557A-38BE-5E0A-0EB2-6CBAD5AE90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4361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7" name="luke-pamer-5951.jpg"/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r="9209"/>
          <a:stretch/>
        </p:blipFill>
        <p:spPr>
          <a:xfrm>
            <a:off x="6096142" y="0"/>
            <a:ext cx="6095930" cy="622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3" h="21449" extrusionOk="0">
                <a:moveTo>
                  <a:pt x="1176" y="0"/>
                </a:moveTo>
                <a:lnTo>
                  <a:pt x="589" y="577"/>
                </a:lnTo>
                <a:cubicBezTo>
                  <a:pt x="-197" y="1348"/>
                  <a:pt x="-197" y="2599"/>
                  <a:pt x="590" y="3371"/>
                </a:cubicBezTo>
                <a:cubicBezTo>
                  <a:pt x="1376" y="4142"/>
                  <a:pt x="2650" y="4142"/>
                  <a:pt x="3436" y="3371"/>
                </a:cubicBezTo>
                <a:lnTo>
                  <a:pt x="6869" y="0"/>
                </a:lnTo>
                <a:lnTo>
                  <a:pt x="1176" y="0"/>
                </a:lnTo>
                <a:close/>
                <a:moveTo>
                  <a:pt x="7119" y="0"/>
                </a:moveTo>
                <a:lnTo>
                  <a:pt x="633" y="6367"/>
                </a:lnTo>
                <a:cubicBezTo>
                  <a:pt x="-153" y="7139"/>
                  <a:pt x="-153" y="8390"/>
                  <a:pt x="633" y="9162"/>
                </a:cubicBezTo>
                <a:cubicBezTo>
                  <a:pt x="1419" y="9933"/>
                  <a:pt x="2693" y="9934"/>
                  <a:pt x="3480" y="9162"/>
                </a:cubicBezTo>
                <a:lnTo>
                  <a:pt x="12812" y="0"/>
                </a:lnTo>
                <a:lnTo>
                  <a:pt x="7119" y="0"/>
                </a:lnTo>
                <a:close/>
                <a:moveTo>
                  <a:pt x="13060" y="0"/>
                </a:moveTo>
                <a:lnTo>
                  <a:pt x="768" y="12067"/>
                </a:lnTo>
                <a:cubicBezTo>
                  <a:pt x="-18" y="12839"/>
                  <a:pt x="-18" y="14090"/>
                  <a:pt x="769" y="14862"/>
                </a:cubicBezTo>
                <a:cubicBezTo>
                  <a:pt x="1555" y="15634"/>
                  <a:pt x="2829" y="15634"/>
                  <a:pt x="3615" y="14862"/>
                </a:cubicBezTo>
                <a:lnTo>
                  <a:pt x="18754" y="0"/>
                </a:lnTo>
                <a:lnTo>
                  <a:pt x="13060" y="0"/>
                </a:lnTo>
                <a:close/>
                <a:moveTo>
                  <a:pt x="19002" y="0"/>
                </a:moveTo>
                <a:lnTo>
                  <a:pt x="683" y="17984"/>
                </a:lnTo>
                <a:cubicBezTo>
                  <a:pt x="-103" y="18756"/>
                  <a:pt x="-103" y="20008"/>
                  <a:pt x="683" y="20780"/>
                </a:cubicBezTo>
                <a:cubicBezTo>
                  <a:pt x="1469" y="21551"/>
                  <a:pt x="2744" y="21551"/>
                  <a:pt x="3530" y="20779"/>
                </a:cubicBezTo>
                <a:lnTo>
                  <a:pt x="21403" y="3234"/>
                </a:lnTo>
                <a:lnTo>
                  <a:pt x="21403" y="0"/>
                </a:lnTo>
                <a:lnTo>
                  <a:pt x="19002" y="0"/>
                </a:lnTo>
                <a:close/>
                <a:moveTo>
                  <a:pt x="21403" y="3477"/>
                </a:moveTo>
                <a:lnTo>
                  <a:pt x="6710" y="17901"/>
                </a:lnTo>
                <a:cubicBezTo>
                  <a:pt x="5924" y="18673"/>
                  <a:pt x="5925" y="19923"/>
                  <a:pt x="6711" y="20695"/>
                </a:cubicBezTo>
                <a:cubicBezTo>
                  <a:pt x="7497" y="21466"/>
                  <a:pt x="8771" y="21467"/>
                  <a:pt x="9557" y="20695"/>
                </a:cubicBezTo>
                <a:lnTo>
                  <a:pt x="21403" y="9066"/>
                </a:lnTo>
                <a:lnTo>
                  <a:pt x="21403" y="3477"/>
                </a:lnTo>
                <a:close/>
                <a:moveTo>
                  <a:pt x="21403" y="9310"/>
                </a:moveTo>
                <a:lnTo>
                  <a:pt x="12517" y="18034"/>
                </a:lnTo>
                <a:cubicBezTo>
                  <a:pt x="11731" y="18805"/>
                  <a:pt x="11731" y="20057"/>
                  <a:pt x="12517" y="20828"/>
                </a:cubicBezTo>
                <a:cubicBezTo>
                  <a:pt x="13303" y="21600"/>
                  <a:pt x="14578" y="21600"/>
                  <a:pt x="15364" y="20828"/>
                </a:cubicBezTo>
                <a:lnTo>
                  <a:pt x="21403" y="14900"/>
                </a:lnTo>
                <a:lnTo>
                  <a:pt x="21403" y="9310"/>
                </a:lnTo>
                <a:close/>
                <a:moveTo>
                  <a:pt x="21403" y="15143"/>
                </a:moveTo>
                <a:lnTo>
                  <a:pt x="18415" y="18076"/>
                </a:lnTo>
                <a:cubicBezTo>
                  <a:pt x="17630" y="18848"/>
                  <a:pt x="17629" y="20099"/>
                  <a:pt x="18415" y="20871"/>
                </a:cubicBezTo>
                <a:cubicBezTo>
                  <a:pt x="18809" y="21256"/>
                  <a:pt x="19323" y="21449"/>
                  <a:pt x="19838" y="21449"/>
                </a:cubicBezTo>
                <a:cubicBezTo>
                  <a:pt x="20353" y="21449"/>
                  <a:pt x="20868" y="21257"/>
                  <a:pt x="21262" y="20871"/>
                </a:cubicBezTo>
                <a:lnTo>
                  <a:pt x="21403" y="20732"/>
                </a:lnTo>
                <a:lnTo>
                  <a:pt x="21403" y="15143"/>
                </a:lnTo>
                <a:close/>
              </a:path>
            </a:pathLst>
          </a:custGeom>
        </p:spPr>
      </p:pic>
      <p:sp>
        <p:nvSpPr>
          <p:cNvPr id="1908" name="It’s more mnml…"/>
          <p:cNvSpPr txBox="1"/>
          <p:nvPr/>
        </p:nvSpPr>
        <p:spPr>
          <a:xfrm>
            <a:off x="507794" y="2138968"/>
            <a:ext cx="5264356" cy="337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spc="0">
                <a:latin typeface="+mn-lt"/>
                <a:ea typeface="+mn-ea"/>
                <a:cs typeface="+mn-cs"/>
                <a:sym typeface="Montserrat Bold"/>
              </a:defRPr>
            </a:pPr>
            <a:r>
              <a:rPr kumimoji="0" lang="es-DO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Montserrat Bold"/>
              </a:rPr>
              <a:t>Ataques sofisticados requieren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spc="0">
                <a:latin typeface="+mn-lt"/>
                <a:ea typeface="+mn-ea"/>
                <a:cs typeface="+mn-cs"/>
                <a:sym typeface="Montserrat Bold"/>
              </a:defRPr>
            </a:pPr>
            <a:r>
              <a:rPr kumimoji="0" lang="es-DO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Montserrat Bold"/>
              </a:rPr>
              <a:t>defensas más sofisticadas</a:t>
            </a:r>
            <a:endParaRPr kumimoji="0" sz="4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ptos" panose="02110004020202020204"/>
              <a:ea typeface="+mn-ea"/>
              <a:cs typeface="+mn-cs"/>
              <a:sym typeface="Montserrat Bold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7F6CD6A-AE9D-1CCB-3E40-C40727F96D77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18E188-FC79-69CC-FBD1-394D46093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4" name="Imagen 30">
            <a:extLst>
              <a:ext uri="{FF2B5EF4-FFF2-40B4-BE49-F238E27FC236}">
                <a16:creationId xmlns:a16="http://schemas.microsoft.com/office/drawing/2014/main" id="{CECA0BDE-F8A3-99A1-F0D4-F7B30AED4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7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1" name="chuttersnap-1269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7"/>
          <a:stretch/>
        </p:blipFill>
        <p:spPr>
          <a:xfrm>
            <a:off x="0" y="0"/>
            <a:ext cx="640788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2" name="Rectangle"/>
          <p:cNvSpPr/>
          <p:nvPr/>
        </p:nvSpPr>
        <p:spPr>
          <a:xfrm>
            <a:off x="-96734" y="529"/>
            <a:ext cx="6606741" cy="6858001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grpSp>
        <p:nvGrpSpPr>
          <p:cNvPr id="2135" name="Group"/>
          <p:cNvGrpSpPr/>
          <p:nvPr/>
        </p:nvGrpSpPr>
        <p:grpSpPr>
          <a:xfrm>
            <a:off x="388144" y="1440611"/>
            <a:ext cx="4597942" cy="5260188"/>
            <a:chOff x="-1375202" y="-833133"/>
            <a:chExt cx="9195884" cy="10520360"/>
          </a:xfrm>
        </p:grpSpPr>
        <p:sp>
          <p:nvSpPr>
            <p:cNvPr id="2133" name="The girl…"/>
            <p:cNvSpPr txBox="1"/>
            <p:nvPr/>
          </p:nvSpPr>
          <p:spPr>
            <a:xfrm>
              <a:off x="-1375202" y="-833133"/>
              <a:ext cx="9195884" cy="2325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0" spc="0">
                  <a:latin typeface="+mn-lt"/>
                  <a:ea typeface="+mn-ea"/>
                  <a:cs typeface="+mn-cs"/>
                  <a:sym typeface="Montserrat Bold"/>
                </a:defRPr>
              </a:pPr>
              <a:r>
                <a:rPr kumimoji="0" lang="es-DO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Montserrat Bold"/>
                </a:rPr>
                <a:t>Desinformation</a:t>
              </a:r>
              <a:r>
                <a:rPr kumimoji="0" lang="es-DO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Montserrat Bold"/>
                </a:rPr>
                <a:t> </a:t>
              </a:r>
              <a:r>
                <a:rPr kumimoji="0" lang="es-DO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  <a:sym typeface="Montserrat Bold"/>
                </a:rPr>
                <a:t>security</a:t>
              </a:r>
              <a:endParaRPr kumimoji="0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Montserrat Bold"/>
              </a:endParaRPr>
            </a:p>
          </p:txBody>
        </p:sp>
        <p:sp>
          <p:nvSpPr>
            <p:cNvPr id="2134" name="Awesome template"/>
            <p:cNvSpPr txBox="1"/>
            <p:nvPr/>
          </p:nvSpPr>
          <p:spPr>
            <a:xfrm>
              <a:off x="-1375202" y="1828677"/>
              <a:ext cx="6767512" cy="7858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algn="just">
                <a:lnSpc>
                  <a:spcPct val="100000"/>
                </a:lnSpc>
                <a:defRPr/>
              </a:pPr>
              <a:r>
                <a:rPr lang="es-ES" sz="1800" cap="none">
                  <a:ea typeface="Tomorrow" pitchFamily="34" charset="-122"/>
                </a:rPr>
                <a:t>El principal activo de las entidades financieras es su reputación.</a:t>
              </a:r>
            </a:p>
            <a:p>
              <a:pPr algn="just">
                <a:lnSpc>
                  <a:spcPct val="100000"/>
                </a:lnSpc>
                <a:defRPr/>
              </a:pPr>
              <a:endParaRPr lang="es-ES" sz="1800" cap="none">
                <a:ea typeface="Tomorrow" pitchFamily="34" charset="-122"/>
              </a:endParaRPr>
            </a:p>
            <a:p>
              <a:pPr algn="just">
                <a:lnSpc>
                  <a:spcPct val="100000"/>
                </a:lnSpc>
                <a:defRPr/>
              </a:pPr>
              <a:r>
                <a:rPr lang="es-ES" sz="1800" cap="none">
                  <a:ea typeface="Tomorrow" pitchFamily="34" charset="-122"/>
                </a:rPr>
                <a:t>La seguridad contra la desinformación está diseñada para ayudar a:</a:t>
              </a:r>
            </a:p>
            <a:p>
              <a:pPr algn="just">
                <a:lnSpc>
                  <a:spcPct val="100000"/>
                </a:lnSpc>
                <a:defRPr/>
              </a:pPr>
              <a:endParaRPr lang="es-ES" sz="1800" cap="none">
                <a:ea typeface="Tomorrow" pitchFamily="34" charset="-122"/>
              </a:endParaRPr>
            </a:p>
            <a:p>
              <a:pPr marL="285750" indent="-285750" algn="just">
                <a:lnSpc>
                  <a:spcPct val="100000"/>
                </a:lnSpc>
                <a:buFont typeface="Arial"/>
                <a:buChar char="•"/>
                <a:defRPr/>
              </a:pPr>
              <a:r>
                <a:rPr lang="es-ES" sz="1800" cap="none">
                  <a:ea typeface="Tomorrow" pitchFamily="34" charset="-122"/>
                </a:rPr>
                <a:t>Crear sistemas que garanticen la precisión de la información.</a:t>
              </a:r>
            </a:p>
            <a:p>
              <a:pPr marL="285750" indent="-285750" algn="just">
                <a:lnSpc>
                  <a:spcPct val="100000"/>
                </a:lnSpc>
                <a:buFont typeface="Arial"/>
                <a:buChar char="•"/>
                <a:defRPr/>
              </a:pPr>
              <a:r>
                <a:rPr lang="es-ES" sz="1800" cap="none">
                  <a:ea typeface="Tomorrow" pitchFamily="34" charset="-122"/>
                </a:rPr>
                <a:t>Verificar la autenticidad y controlar la difusión de contenido dañino.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6B92E3C-B182-6CA6-064E-82A67B477F49}"/>
              </a:ext>
            </a:extLst>
          </p:cNvPr>
          <p:cNvGrpSpPr/>
          <p:nvPr/>
        </p:nvGrpSpPr>
        <p:grpSpPr>
          <a:xfrm>
            <a:off x="4273159" y="941232"/>
            <a:ext cx="7735678" cy="5405425"/>
            <a:chOff x="4273159" y="941232"/>
            <a:chExt cx="7735678" cy="540542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8CDB72F3-022A-38CA-DD57-6BAD33DA8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73159" y="941232"/>
              <a:ext cx="7735678" cy="5405425"/>
            </a:xfrm>
            <a:prstGeom prst="rect">
              <a:avLst/>
            </a:prstGeom>
          </p:spPr>
        </p:pic>
        <p:pic>
          <p:nvPicPr>
            <p:cNvPr id="1026" name="Picture 2" descr="Gartner">
              <a:extLst>
                <a:ext uri="{FF2B5EF4-FFF2-40B4-BE49-F238E27FC236}">
                  <a16:creationId xmlns:a16="http://schemas.microsoft.com/office/drawing/2014/main" id="{9DE6E5A6-0289-0E16-F855-ED9FF472F9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7" t="38341" r="1545" b="36853"/>
            <a:stretch/>
          </p:blipFill>
          <p:spPr bwMode="auto">
            <a:xfrm>
              <a:off x="7696770" y="6077725"/>
              <a:ext cx="888455" cy="24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4450E6C1-C352-E3A5-B713-380137C24295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B14092-0152-ACC6-3175-3E9EAFB669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7" name="Imagen 30">
            <a:extLst>
              <a:ext uri="{FF2B5EF4-FFF2-40B4-BE49-F238E27FC236}">
                <a16:creationId xmlns:a16="http://schemas.microsoft.com/office/drawing/2014/main" id="{C62790A2-992B-FAF0-4C85-C33AE1AB3C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decel="5000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1" grpId="0" animBg="1" advAuto="0"/>
      <p:bldP spid="2132" grpId="0" animBg="1" advAuto="0"/>
      <p:bldP spid="2135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1231007" y="1811041"/>
            <a:ext cx="7193459" cy="5265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147"/>
              </a:lnSpc>
            </a:pPr>
            <a:r>
              <a:rPr lang="en-US" sz="3300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Toma de </a:t>
            </a:r>
            <a:r>
              <a:rPr lang="en-US" sz="3300" err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decisiones</a:t>
            </a:r>
            <a:r>
              <a:rPr lang="en-US" sz="3300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300" err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basada</a:t>
            </a:r>
            <a:r>
              <a:rPr lang="en-US" sz="3300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300" err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en</a:t>
            </a:r>
            <a:r>
              <a:rPr lang="en-US" sz="3300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r>
              <a:rPr lang="en-US" sz="3300" err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datos</a:t>
            </a:r>
            <a:endParaRPr lang="en-US" sz="3300">
              <a:solidFill>
                <a:srgbClr val="C00000"/>
              </a:solidFill>
            </a:endParaRPr>
          </a:p>
        </p:txBody>
      </p:sp>
      <p:sp>
        <p:nvSpPr>
          <p:cNvPr id="5" name="Shape 3"/>
          <p:cNvSpPr/>
          <p:nvPr/>
        </p:nvSpPr>
        <p:spPr>
          <a:xfrm>
            <a:off x="6079232" y="2674540"/>
            <a:ext cx="33635" cy="3706912"/>
          </a:xfrm>
          <a:prstGeom prst="rect">
            <a:avLst/>
          </a:prstGeom>
          <a:solidFill>
            <a:srgbClr val="BBC4DC"/>
          </a:solidFill>
          <a:ln/>
        </p:spPr>
        <p:txBody>
          <a:bodyPr/>
          <a:lstStyle/>
          <a:p>
            <a:endParaRPr lang="en-US" sz="1500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5329634" y="2978796"/>
            <a:ext cx="589757" cy="33635"/>
          </a:xfrm>
          <a:prstGeom prst="rect">
            <a:avLst/>
          </a:prstGeom>
          <a:solidFill>
            <a:srgbClr val="BBC4DC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7" name="Shape 5"/>
          <p:cNvSpPr/>
          <p:nvPr/>
        </p:nvSpPr>
        <p:spPr>
          <a:xfrm>
            <a:off x="5919391" y="2819103"/>
            <a:ext cx="353219" cy="353219"/>
          </a:xfrm>
          <a:prstGeom prst="roundRect">
            <a:avLst>
              <a:gd name="adj" fmla="val 26672"/>
            </a:avLst>
          </a:prstGeom>
          <a:solidFill>
            <a:srgbClr val="DEE7F7"/>
          </a:solidFill>
          <a:ln/>
        </p:spPr>
        <p:txBody>
          <a:bodyPr/>
          <a:lstStyle/>
          <a:p>
            <a:endParaRPr lang="en-US" sz="1500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6047482" y="2848471"/>
            <a:ext cx="97036" cy="2943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19"/>
              </a:lnSpc>
            </a:pPr>
            <a:r>
              <a:rPr lang="en-US" sz="1854" b="1">
                <a:solidFill>
                  <a:schemeClr val="tx2">
                    <a:lumMod val="90000"/>
                    <a:lumOff val="1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1854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3062982" y="2843015"/>
            <a:ext cx="2106315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073"/>
              </a:lnSpc>
            </a:pPr>
            <a:r>
              <a:rPr lang="en-US" sz="1658" b="1" err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Definir</a:t>
            </a:r>
            <a:r>
              <a:rPr lang="en-US" sz="1658" b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la </a:t>
            </a:r>
            <a:r>
              <a:rPr lang="en-US" sz="1658" b="1" err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situación</a:t>
            </a:r>
            <a:r>
              <a:rPr lang="en-US" sz="1658" b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</a:t>
            </a:r>
            <a:endParaRPr lang="en-US" sz="1658" b="1">
              <a:solidFill>
                <a:srgbClr val="C00000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1231007" y="3207346"/>
            <a:ext cx="3938290" cy="53895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>
              <a:lnSpc>
                <a:spcPts val="2123"/>
              </a:lnSpc>
            </a:pPr>
            <a:r>
              <a:rPr lang="en-US" sz="1327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Identificar claramente los objetivos y las preguntas clave.</a:t>
            </a:r>
            <a:endParaRPr lang="en-US" sz="1327"/>
          </a:p>
        </p:txBody>
      </p:sp>
      <p:sp>
        <p:nvSpPr>
          <p:cNvPr id="11" name="Shape 9"/>
          <p:cNvSpPr/>
          <p:nvPr/>
        </p:nvSpPr>
        <p:spPr>
          <a:xfrm>
            <a:off x="6272610" y="3821261"/>
            <a:ext cx="589757" cy="33635"/>
          </a:xfrm>
          <a:prstGeom prst="rect">
            <a:avLst/>
          </a:prstGeom>
          <a:solidFill>
            <a:srgbClr val="BBC4DC"/>
          </a:solidFill>
          <a:ln/>
        </p:spPr>
        <p:txBody>
          <a:bodyPr/>
          <a:lstStyle/>
          <a:p>
            <a:endParaRPr lang="en-US" sz="1500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919391" y="3661569"/>
            <a:ext cx="353219" cy="353219"/>
          </a:xfrm>
          <a:prstGeom prst="roundRect">
            <a:avLst>
              <a:gd name="adj" fmla="val 26672"/>
            </a:avLst>
          </a:prstGeom>
          <a:solidFill>
            <a:srgbClr val="DEE7F7"/>
          </a:solidFill>
          <a:ln/>
        </p:spPr>
        <p:txBody>
          <a:bodyPr/>
          <a:lstStyle/>
          <a:p>
            <a:endParaRPr lang="en-US" sz="1500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6030913" y="3690938"/>
            <a:ext cx="130076" cy="2943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19"/>
              </a:lnSpc>
            </a:pPr>
            <a:r>
              <a:rPr lang="en-US" sz="1854" b="1">
                <a:solidFill>
                  <a:schemeClr val="tx2">
                    <a:lumMod val="90000"/>
                    <a:lumOff val="1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1854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7022704" y="3685481"/>
            <a:ext cx="2106315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073"/>
              </a:lnSpc>
            </a:pPr>
            <a:r>
              <a:rPr lang="en-US" sz="1658" b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Recopilar datos</a:t>
            </a:r>
            <a:endParaRPr lang="en-US" sz="1658" b="1">
              <a:solidFill>
                <a:srgbClr val="C00000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7022704" y="4049812"/>
            <a:ext cx="3938290" cy="2694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23"/>
              </a:lnSpc>
            </a:pPr>
            <a:r>
              <a:rPr lang="en-US" sz="1327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Obtener información relevante de múltiples fuentes.</a:t>
            </a:r>
            <a:endParaRPr lang="en-US" sz="1327"/>
          </a:p>
        </p:txBody>
      </p:sp>
      <p:sp>
        <p:nvSpPr>
          <p:cNvPr id="16" name="Shape 14"/>
          <p:cNvSpPr/>
          <p:nvPr/>
        </p:nvSpPr>
        <p:spPr>
          <a:xfrm>
            <a:off x="5329634" y="4579491"/>
            <a:ext cx="589757" cy="33635"/>
          </a:xfrm>
          <a:prstGeom prst="rect">
            <a:avLst/>
          </a:prstGeom>
          <a:solidFill>
            <a:srgbClr val="BBC4DC"/>
          </a:solidFill>
          <a:ln/>
        </p:spPr>
        <p:txBody>
          <a:bodyPr/>
          <a:lstStyle/>
          <a:p>
            <a:endParaRPr lang="en-US" sz="1500"/>
          </a:p>
        </p:txBody>
      </p:sp>
      <p:sp>
        <p:nvSpPr>
          <p:cNvPr id="17" name="Shape 15"/>
          <p:cNvSpPr/>
          <p:nvPr/>
        </p:nvSpPr>
        <p:spPr>
          <a:xfrm>
            <a:off x="5919391" y="4419799"/>
            <a:ext cx="353219" cy="353219"/>
          </a:xfrm>
          <a:prstGeom prst="roundRect">
            <a:avLst>
              <a:gd name="adj" fmla="val 26672"/>
            </a:avLst>
          </a:prstGeom>
          <a:solidFill>
            <a:srgbClr val="DEE7F7"/>
          </a:solidFill>
          <a:ln/>
        </p:spPr>
        <p:txBody>
          <a:bodyPr/>
          <a:lstStyle/>
          <a:p>
            <a:endParaRPr lang="en-US" sz="1500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" name="Text 16"/>
          <p:cNvSpPr/>
          <p:nvPr/>
        </p:nvSpPr>
        <p:spPr>
          <a:xfrm>
            <a:off x="6032401" y="4449167"/>
            <a:ext cx="127199" cy="2943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19"/>
              </a:lnSpc>
            </a:pPr>
            <a:r>
              <a:rPr lang="en-US" sz="1854" b="1">
                <a:solidFill>
                  <a:schemeClr val="tx2">
                    <a:lumMod val="90000"/>
                    <a:lumOff val="1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1854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Text 17"/>
          <p:cNvSpPr/>
          <p:nvPr/>
        </p:nvSpPr>
        <p:spPr>
          <a:xfrm>
            <a:off x="3031729" y="4443711"/>
            <a:ext cx="2137569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073"/>
              </a:lnSpc>
            </a:pPr>
            <a:r>
              <a:rPr lang="en-US" sz="1658" b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Analizar e interpretar</a:t>
            </a:r>
            <a:endParaRPr lang="en-US" sz="1658" b="1">
              <a:solidFill>
                <a:srgbClr val="C00000"/>
              </a:solidFill>
            </a:endParaRPr>
          </a:p>
        </p:txBody>
      </p:sp>
      <p:sp>
        <p:nvSpPr>
          <p:cNvPr id="20" name="Text 18"/>
          <p:cNvSpPr/>
          <p:nvPr/>
        </p:nvSpPr>
        <p:spPr>
          <a:xfrm>
            <a:off x="1231007" y="4808041"/>
            <a:ext cx="3938290" cy="2694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123"/>
              </a:lnSpc>
            </a:pPr>
            <a:r>
              <a:rPr lang="en-US" sz="1327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Extraer insights valiosos a partir de los datos.</a:t>
            </a:r>
            <a:endParaRPr lang="en-US" sz="1327"/>
          </a:p>
        </p:txBody>
      </p:sp>
      <p:sp>
        <p:nvSpPr>
          <p:cNvPr id="21" name="Shape 19"/>
          <p:cNvSpPr/>
          <p:nvPr/>
        </p:nvSpPr>
        <p:spPr>
          <a:xfrm>
            <a:off x="6272610" y="5337721"/>
            <a:ext cx="589757" cy="33635"/>
          </a:xfrm>
          <a:prstGeom prst="rect">
            <a:avLst/>
          </a:prstGeom>
          <a:solidFill>
            <a:srgbClr val="BBC4DC"/>
          </a:solidFill>
          <a:ln/>
        </p:spPr>
        <p:txBody>
          <a:bodyPr/>
          <a:lstStyle/>
          <a:p>
            <a:endParaRPr lang="en-US" sz="1500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2" name="Shape 20"/>
          <p:cNvSpPr/>
          <p:nvPr/>
        </p:nvSpPr>
        <p:spPr>
          <a:xfrm>
            <a:off x="5919391" y="5178029"/>
            <a:ext cx="353219" cy="353219"/>
          </a:xfrm>
          <a:prstGeom prst="roundRect">
            <a:avLst>
              <a:gd name="adj" fmla="val 26672"/>
            </a:avLst>
          </a:prstGeom>
          <a:solidFill>
            <a:srgbClr val="DEE7F7"/>
          </a:solidFill>
          <a:ln/>
        </p:spPr>
        <p:txBody>
          <a:bodyPr/>
          <a:lstStyle/>
          <a:p>
            <a:endParaRPr lang="en-US" sz="1500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3" name="Text 21"/>
          <p:cNvSpPr/>
          <p:nvPr/>
        </p:nvSpPr>
        <p:spPr>
          <a:xfrm>
            <a:off x="6027738" y="5207397"/>
            <a:ext cx="136525" cy="2943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19"/>
              </a:lnSpc>
            </a:pPr>
            <a:r>
              <a:rPr lang="en-US" sz="1854" b="1">
                <a:solidFill>
                  <a:schemeClr val="tx2">
                    <a:lumMod val="90000"/>
                    <a:lumOff val="1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</a:t>
            </a:r>
            <a:endParaRPr lang="en-US" sz="1854" b="1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4" name="Text 22"/>
          <p:cNvSpPr/>
          <p:nvPr/>
        </p:nvSpPr>
        <p:spPr>
          <a:xfrm>
            <a:off x="7022704" y="5201941"/>
            <a:ext cx="2106315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073"/>
              </a:lnSpc>
            </a:pPr>
            <a:r>
              <a:rPr lang="en-US" sz="1658" b="1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Tomar decisiones</a:t>
            </a:r>
            <a:endParaRPr lang="en-US" sz="1658" b="1">
              <a:solidFill>
                <a:srgbClr val="C00000"/>
              </a:solidFill>
            </a:endParaRPr>
          </a:p>
        </p:txBody>
      </p:sp>
      <p:sp>
        <p:nvSpPr>
          <p:cNvPr id="25" name="Text 23"/>
          <p:cNvSpPr/>
          <p:nvPr/>
        </p:nvSpPr>
        <p:spPr>
          <a:xfrm>
            <a:off x="7022704" y="5566272"/>
            <a:ext cx="3938290" cy="53895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123"/>
              </a:lnSpc>
            </a:pPr>
            <a:r>
              <a:rPr lang="en-US" sz="1327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Implementar soluciones fundamentadas y evaluar su impacto.</a:t>
            </a:r>
            <a:endParaRPr lang="en-US" sz="1327"/>
          </a:p>
        </p:txBody>
      </p:sp>
      <p:grpSp>
        <p:nvGrpSpPr>
          <p:cNvPr id="26" name="Group 5">
            <a:extLst>
              <a:ext uri="{FF2B5EF4-FFF2-40B4-BE49-F238E27FC236}">
                <a16:creationId xmlns:a16="http://schemas.microsoft.com/office/drawing/2014/main" id="{BC50C5F4-36E1-F5E7-A6EE-26AD50F9BC71}"/>
              </a:ext>
            </a:extLst>
          </p:cNvPr>
          <p:cNvGrpSpPr/>
          <p:nvPr/>
        </p:nvGrpSpPr>
        <p:grpSpPr>
          <a:xfrm>
            <a:off x="7213600" y="138460"/>
            <a:ext cx="4927600" cy="1154757"/>
            <a:chOff x="0" y="-183413"/>
            <a:chExt cx="5471014" cy="2097303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DE180EC6-F952-92C0-4AD3-9B51176BF0D5}"/>
                </a:ext>
              </a:extLst>
            </p:cNvPr>
            <p:cNvSpPr/>
            <p:nvPr/>
          </p:nvSpPr>
          <p:spPr>
            <a:xfrm>
              <a:off x="0" y="0"/>
              <a:ext cx="5471013" cy="1913890"/>
            </a:xfrm>
            <a:custGeom>
              <a:avLst/>
              <a:gdLst/>
              <a:ahLst/>
              <a:cxnLst/>
              <a:rect l="l" t="t" r="r" b="b"/>
              <a:pathLst>
                <a:path w="5471013" h="1913890">
                  <a:moveTo>
                    <a:pt x="534655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46553" y="0"/>
                  </a:lnTo>
                  <a:cubicBezTo>
                    <a:pt x="5415133" y="0"/>
                    <a:pt x="5471013" y="55880"/>
                    <a:pt x="5471013" y="124460"/>
                  </a:cubicBezTo>
                  <a:lnTo>
                    <a:pt x="5471013" y="1789430"/>
                  </a:lnTo>
                  <a:cubicBezTo>
                    <a:pt x="5471013" y="1858010"/>
                    <a:pt x="5415133" y="1913890"/>
                    <a:pt x="5346553" y="191389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s-DO" sz="1200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3C9B57F6-412A-4558-DB90-87B63CD5DBC5}"/>
                </a:ext>
              </a:extLst>
            </p:cNvPr>
            <p:cNvSpPr/>
            <p:nvPr/>
          </p:nvSpPr>
          <p:spPr>
            <a:xfrm>
              <a:off x="1" y="-183413"/>
              <a:ext cx="5471013" cy="1913890"/>
            </a:xfrm>
            <a:custGeom>
              <a:avLst/>
              <a:gdLst/>
              <a:ahLst/>
              <a:cxnLst/>
              <a:rect l="l" t="t" r="r" b="b"/>
              <a:pathLst>
                <a:path w="5471013" h="1913890">
                  <a:moveTo>
                    <a:pt x="534655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46553" y="0"/>
                  </a:lnTo>
                  <a:cubicBezTo>
                    <a:pt x="5415133" y="0"/>
                    <a:pt x="5471013" y="55880"/>
                    <a:pt x="5471013" y="124460"/>
                  </a:cubicBezTo>
                  <a:lnTo>
                    <a:pt x="5471013" y="1789430"/>
                  </a:lnTo>
                  <a:cubicBezTo>
                    <a:pt x="5471013" y="1858010"/>
                    <a:pt x="5415133" y="1913890"/>
                    <a:pt x="5346553" y="191389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s-DO" sz="1200"/>
            </a:p>
          </p:txBody>
        </p:sp>
      </p:grpSp>
      <p:sp>
        <p:nvSpPr>
          <p:cNvPr id="29" name="AutoShape 7">
            <a:extLst>
              <a:ext uri="{FF2B5EF4-FFF2-40B4-BE49-F238E27FC236}">
                <a16:creationId xmlns:a16="http://schemas.microsoft.com/office/drawing/2014/main" id="{0077E7CA-CFA4-9494-20A1-58F43C8DCA9A}"/>
              </a:ext>
            </a:extLst>
          </p:cNvPr>
          <p:cNvSpPr/>
          <p:nvPr/>
        </p:nvSpPr>
        <p:spPr>
          <a:xfrm rot="-5062">
            <a:off x="19" y="1644735"/>
            <a:ext cx="9128270" cy="0"/>
          </a:xfrm>
          <a:prstGeom prst="line">
            <a:avLst/>
          </a:prstGeom>
          <a:ln w="47625" cap="rnd">
            <a:solidFill>
              <a:srgbClr val="DD333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DO" sz="12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A5E603-C82F-16A6-934B-AA6BC698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39" y="363335"/>
            <a:ext cx="2771613" cy="425882"/>
          </a:xfrm>
          <a:prstGeom prst="rect">
            <a:avLst/>
          </a:prstGeom>
        </p:spPr>
      </p:pic>
      <p:pic>
        <p:nvPicPr>
          <p:cNvPr id="3" name="Imagen 30">
            <a:extLst>
              <a:ext uri="{FF2B5EF4-FFF2-40B4-BE49-F238E27FC236}">
                <a16:creationId xmlns:a16="http://schemas.microsoft.com/office/drawing/2014/main" id="{CCB57644-18E9-9610-B3D0-2AA5DC749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5755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1231007" y="1784846"/>
            <a:ext cx="6555582" cy="5265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147"/>
              </a:lnSpc>
            </a:pPr>
            <a:r>
              <a:rPr lang="en-US" sz="3317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Garantizar la calidad de los datos</a:t>
            </a:r>
            <a:endParaRPr lang="en-US" sz="3317">
              <a:solidFill>
                <a:srgbClr val="C00000"/>
              </a:solidFill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710" y="2395835"/>
            <a:ext cx="421183" cy="42118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547144" y="2985493"/>
            <a:ext cx="2106315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73"/>
              </a:lnSpc>
            </a:pPr>
            <a:r>
              <a:rPr lang="en-US" sz="1658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Limpieza de Datos</a:t>
            </a:r>
            <a:endParaRPr lang="en-US" sz="1658"/>
          </a:p>
        </p:txBody>
      </p:sp>
      <p:sp>
        <p:nvSpPr>
          <p:cNvPr id="7" name="Text 4"/>
          <p:cNvSpPr/>
          <p:nvPr/>
        </p:nvSpPr>
        <p:spPr>
          <a:xfrm>
            <a:off x="1231007" y="3349824"/>
            <a:ext cx="4738589" cy="8084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123"/>
              </a:lnSpc>
            </a:pPr>
            <a:r>
              <a:rPr lang="en-US" sz="1327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Eliminar inconsistencias, errores y datos incompletos es fundamental para asegurar la integridad de la información y obtener insights confiables.</a:t>
            </a:r>
            <a:endParaRPr lang="en-US" sz="1327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008" y="2395835"/>
            <a:ext cx="421183" cy="42118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538443" y="2985493"/>
            <a:ext cx="2106315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73"/>
              </a:lnSpc>
            </a:pPr>
            <a:r>
              <a:rPr lang="en-US" sz="1658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Gobierno de Datos</a:t>
            </a:r>
            <a:endParaRPr lang="en-US" sz="1658"/>
          </a:p>
        </p:txBody>
      </p:sp>
      <p:sp>
        <p:nvSpPr>
          <p:cNvPr id="10" name="Text 6"/>
          <p:cNvSpPr/>
          <p:nvPr/>
        </p:nvSpPr>
        <p:spPr>
          <a:xfrm>
            <a:off x="6222307" y="3349824"/>
            <a:ext cx="4738687" cy="8084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123"/>
              </a:lnSpc>
            </a:pPr>
            <a:r>
              <a:rPr lang="en-US" sz="1327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Establecer políticas y procesos para la gestión integral de los datos, desde su captura hasta su uso, garantiza su calidad y seguridad.</a:t>
            </a:r>
            <a:endParaRPr lang="en-US" sz="1327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710" y="4663778"/>
            <a:ext cx="421183" cy="42118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2434035" y="5253435"/>
            <a:ext cx="2332434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73"/>
              </a:lnSpc>
            </a:pPr>
            <a:r>
              <a:rPr lang="en-US" sz="1658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Sesgo en Modelos de IA</a:t>
            </a:r>
            <a:endParaRPr lang="en-US" sz="1658"/>
          </a:p>
        </p:txBody>
      </p:sp>
      <p:sp>
        <p:nvSpPr>
          <p:cNvPr id="13" name="Text 8"/>
          <p:cNvSpPr/>
          <p:nvPr/>
        </p:nvSpPr>
        <p:spPr>
          <a:xfrm>
            <a:off x="1231007" y="5617766"/>
            <a:ext cx="4738589" cy="8084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123"/>
              </a:lnSpc>
            </a:pPr>
            <a:r>
              <a:rPr lang="en-US" sz="1327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Identificar y mitigar los sesgos presentes en los modelos de inteligencia artificial es clave para evitar resultados perjudiciales y decisiones equivocadas.</a:t>
            </a:r>
            <a:endParaRPr lang="en-US" sz="1327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008" y="4663778"/>
            <a:ext cx="421183" cy="42118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458075" y="5253435"/>
            <a:ext cx="2267149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73"/>
              </a:lnSpc>
            </a:pPr>
            <a:r>
              <a:rPr lang="en-US" sz="1658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Integración de Fuentes</a:t>
            </a:r>
            <a:endParaRPr lang="en-US" sz="1658"/>
          </a:p>
        </p:txBody>
      </p:sp>
      <p:sp>
        <p:nvSpPr>
          <p:cNvPr id="16" name="Text 10"/>
          <p:cNvSpPr/>
          <p:nvPr/>
        </p:nvSpPr>
        <p:spPr>
          <a:xfrm>
            <a:off x="6222307" y="5617766"/>
            <a:ext cx="4738687" cy="53895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123"/>
              </a:lnSpc>
            </a:pPr>
            <a:r>
              <a:rPr lang="en-US" sz="1327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Consolidar y armonizar datos de múltiples orígenes permite tener una visión integral y tomar decisiones mejor informadas.</a:t>
            </a:r>
            <a:endParaRPr lang="en-US" sz="1327"/>
          </a:p>
        </p:txBody>
      </p:sp>
      <p:grpSp>
        <p:nvGrpSpPr>
          <p:cNvPr id="18" name="Group 5">
            <a:extLst>
              <a:ext uri="{FF2B5EF4-FFF2-40B4-BE49-F238E27FC236}">
                <a16:creationId xmlns:a16="http://schemas.microsoft.com/office/drawing/2014/main" id="{1D018B91-AA60-7A6F-1DAC-08C0086AAC21}"/>
              </a:ext>
            </a:extLst>
          </p:cNvPr>
          <p:cNvGrpSpPr/>
          <p:nvPr/>
        </p:nvGrpSpPr>
        <p:grpSpPr>
          <a:xfrm>
            <a:off x="7213600" y="138460"/>
            <a:ext cx="4927600" cy="1154757"/>
            <a:chOff x="0" y="-183413"/>
            <a:chExt cx="5471014" cy="2097303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02853EE-002B-0AF5-BF5B-9E605638B1B7}"/>
                </a:ext>
              </a:extLst>
            </p:cNvPr>
            <p:cNvSpPr/>
            <p:nvPr/>
          </p:nvSpPr>
          <p:spPr>
            <a:xfrm>
              <a:off x="0" y="0"/>
              <a:ext cx="5471013" cy="1913890"/>
            </a:xfrm>
            <a:custGeom>
              <a:avLst/>
              <a:gdLst/>
              <a:ahLst/>
              <a:cxnLst/>
              <a:rect l="l" t="t" r="r" b="b"/>
              <a:pathLst>
                <a:path w="5471013" h="1913890">
                  <a:moveTo>
                    <a:pt x="534655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46553" y="0"/>
                  </a:lnTo>
                  <a:cubicBezTo>
                    <a:pt x="5415133" y="0"/>
                    <a:pt x="5471013" y="55880"/>
                    <a:pt x="5471013" y="124460"/>
                  </a:cubicBezTo>
                  <a:lnTo>
                    <a:pt x="5471013" y="1789430"/>
                  </a:lnTo>
                  <a:cubicBezTo>
                    <a:pt x="5471013" y="1858010"/>
                    <a:pt x="5415133" y="1913890"/>
                    <a:pt x="5346553" y="191389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s-DO" sz="120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2678643-CAEC-E740-3B6D-2FAF66CF9BC7}"/>
                </a:ext>
              </a:extLst>
            </p:cNvPr>
            <p:cNvSpPr/>
            <p:nvPr/>
          </p:nvSpPr>
          <p:spPr>
            <a:xfrm>
              <a:off x="1" y="-183413"/>
              <a:ext cx="5471013" cy="1913890"/>
            </a:xfrm>
            <a:custGeom>
              <a:avLst/>
              <a:gdLst/>
              <a:ahLst/>
              <a:cxnLst/>
              <a:rect l="l" t="t" r="r" b="b"/>
              <a:pathLst>
                <a:path w="5471013" h="1913890">
                  <a:moveTo>
                    <a:pt x="534655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46553" y="0"/>
                  </a:lnTo>
                  <a:cubicBezTo>
                    <a:pt x="5415133" y="0"/>
                    <a:pt x="5471013" y="55880"/>
                    <a:pt x="5471013" y="124460"/>
                  </a:cubicBezTo>
                  <a:lnTo>
                    <a:pt x="5471013" y="1789430"/>
                  </a:lnTo>
                  <a:cubicBezTo>
                    <a:pt x="5471013" y="1858010"/>
                    <a:pt x="5415133" y="1913890"/>
                    <a:pt x="5346553" y="191389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s-DO" sz="1200"/>
            </a:p>
          </p:txBody>
        </p:sp>
      </p:grpSp>
      <p:sp>
        <p:nvSpPr>
          <p:cNvPr id="21" name="AutoShape 7">
            <a:extLst>
              <a:ext uri="{FF2B5EF4-FFF2-40B4-BE49-F238E27FC236}">
                <a16:creationId xmlns:a16="http://schemas.microsoft.com/office/drawing/2014/main" id="{D795EFE3-D741-AAE7-28B4-58FDA0B21678}"/>
              </a:ext>
            </a:extLst>
          </p:cNvPr>
          <p:cNvSpPr/>
          <p:nvPr/>
        </p:nvSpPr>
        <p:spPr>
          <a:xfrm rot="-5062">
            <a:off x="19" y="1644735"/>
            <a:ext cx="9128270" cy="0"/>
          </a:xfrm>
          <a:prstGeom prst="line">
            <a:avLst/>
          </a:prstGeom>
          <a:ln w="47625" cap="rnd">
            <a:solidFill>
              <a:srgbClr val="DD333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DO" sz="12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29993F4-0400-CBEC-CFE2-47E39D944F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39" y="363335"/>
            <a:ext cx="2771613" cy="425882"/>
          </a:xfrm>
          <a:prstGeom prst="rect">
            <a:avLst/>
          </a:prstGeom>
        </p:spPr>
      </p:pic>
      <p:pic>
        <p:nvPicPr>
          <p:cNvPr id="3" name="Imagen 30">
            <a:extLst>
              <a:ext uri="{FF2B5EF4-FFF2-40B4-BE49-F238E27FC236}">
                <a16:creationId xmlns:a16="http://schemas.microsoft.com/office/drawing/2014/main" id="{C58A34BE-AF1E-F383-D7CA-A20A9A303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922F544A-A264-102C-3FE0-9A0EFBFB193B}"/>
              </a:ext>
            </a:extLst>
          </p:cNvPr>
          <p:cNvSpPr/>
          <p:nvPr/>
        </p:nvSpPr>
        <p:spPr>
          <a:xfrm rot="16200000">
            <a:off x="9198591" y="3813791"/>
            <a:ext cx="4386619" cy="1651000"/>
          </a:xfrm>
          <a:custGeom>
            <a:avLst/>
            <a:gdLst/>
            <a:ahLst/>
            <a:cxnLst/>
            <a:rect l="l" t="t" r="r" b="b"/>
            <a:pathLst>
              <a:path w="14047529" h="7901735">
                <a:moveTo>
                  <a:pt x="0" y="0"/>
                </a:moveTo>
                <a:lnTo>
                  <a:pt x="14047529" y="0"/>
                </a:lnTo>
                <a:lnTo>
                  <a:pt x="14047529" y="7901735"/>
                </a:lnTo>
                <a:lnTo>
                  <a:pt x="0" y="79017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DO" sz="1200" b="1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A87BEF6-CC36-1769-C2B2-338E156CAC6E}"/>
              </a:ext>
            </a:extLst>
          </p:cNvPr>
          <p:cNvSpPr/>
          <p:nvPr/>
        </p:nvSpPr>
        <p:spPr>
          <a:xfrm>
            <a:off x="1457821" y="1397000"/>
            <a:ext cx="8651379" cy="5265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147"/>
              </a:lnSpc>
            </a:pPr>
            <a:r>
              <a:rPr lang="en-US" sz="3300">
                <a:solidFill>
                  <a:srgbClr val="C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Sesgo en Modelos de IA: El Caso de Amazon</a:t>
            </a:r>
            <a:endParaRPr lang="en-US" sz="3300">
              <a:solidFill>
                <a:srgbClr val="C00000"/>
              </a:solidFill>
            </a:endParaRPr>
          </a:p>
        </p:txBody>
      </p:sp>
      <p:pic>
        <p:nvPicPr>
          <p:cNvPr id="31" name="Image 0" descr="preencoded.png">
            <a:extLst>
              <a:ext uri="{FF2B5EF4-FFF2-40B4-BE49-F238E27FC236}">
                <a16:creationId xmlns:a16="http://schemas.microsoft.com/office/drawing/2014/main" id="{C9C3793B-C21C-EE00-6C78-41041AA4D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08" y="2301874"/>
            <a:ext cx="3074789" cy="1900337"/>
          </a:xfrm>
          <a:prstGeom prst="rect">
            <a:avLst/>
          </a:prstGeom>
        </p:spPr>
      </p:pic>
      <p:sp>
        <p:nvSpPr>
          <p:cNvPr id="32" name="Text 3">
            <a:extLst>
              <a:ext uri="{FF2B5EF4-FFF2-40B4-BE49-F238E27FC236}">
                <a16:creationId xmlns:a16="http://schemas.microsoft.com/office/drawing/2014/main" id="{9C4AF3CE-B0D2-EA56-812B-1E8D44AFF71A}"/>
              </a:ext>
            </a:extLst>
          </p:cNvPr>
          <p:cNvSpPr/>
          <p:nvPr/>
        </p:nvSpPr>
        <p:spPr>
          <a:xfrm>
            <a:off x="1354932" y="4412755"/>
            <a:ext cx="2826941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73"/>
              </a:lnSpc>
            </a:pPr>
            <a:r>
              <a:rPr lang="en-US" sz="160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Algoritmos Discriminatorios</a:t>
            </a:r>
            <a:endParaRPr lang="en-US" sz="1600"/>
          </a:p>
        </p:txBody>
      </p:sp>
      <p:sp>
        <p:nvSpPr>
          <p:cNvPr id="33" name="Text 4">
            <a:extLst>
              <a:ext uri="{FF2B5EF4-FFF2-40B4-BE49-F238E27FC236}">
                <a16:creationId xmlns:a16="http://schemas.microsoft.com/office/drawing/2014/main" id="{E13DF846-64AC-A7E2-85C1-94C1B0556295}"/>
              </a:ext>
            </a:extLst>
          </p:cNvPr>
          <p:cNvSpPr/>
          <p:nvPr/>
        </p:nvSpPr>
        <p:spPr>
          <a:xfrm>
            <a:off x="1231008" y="4777085"/>
            <a:ext cx="3074789" cy="134739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123"/>
              </a:lnSpc>
            </a:pPr>
            <a:r>
              <a:rPr lang="en-US" sz="12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Amazon desarrolló un modelo de selección de personal que, sin querer, excluía a las mujeres de los procesos de contratación debido a sesgos presentes en los datos de entrenamiento.</a:t>
            </a:r>
            <a:endParaRPr lang="en-US" sz="1200"/>
          </a:p>
        </p:txBody>
      </p:sp>
      <p:pic>
        <p:nvPicPr>
          <p:cNvPr id="34" name="Image 1" descr="preencoded.png">
            <a:extLst>
              <a:ext uri="{FF2B5EF4-FFF2-40B4-BE49-F238E27FC236}">
                <a16:creationId xmlns:a16="http://schemas.microsoft.com/office/drawing/2014/main" id="{017906D4-08A8-49E8-E8C7-8233F229F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506" y="2301874"/>
            <a:ext cx="3074889" cy="1900337"/>
          </a:xfrm>
          <a:prstGeom prst="rect">
            <a:avLst/>
          </a:prstGeom>
        </p:spPr>
      </p:pic>
      <p:sp>
        <p:nvSpPr>
          <p:cNvPr id="35" name="Text 5">
            <a:extLst>
              <a:ext uri="{FF2B5EF4-FFF2-40B4-BE49-F238E27FC236}">
                <a16:creationId xmlns:a16="http://schemas.microsoft.com/office/drawing/2014/main" id="{BF468B66-1BB1-E721-4D53-F3E52D31DA54}"/>
              </a:ext>
            </a:extLst>
          </p:cNvPr>
          <p:cNvSpPr/>
          <p:nvPr/>
        </p:nvSpPr>
        <p:spPr>
          <a:xfrm>
            <a:off x="4864795" y="4412755"/>
            <a:ext cx="2462213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73"/>
              </a:lnSpc>
            </a:pPr>
            <a:r>
              <a:rPr lang="en-US" sz="160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Impacto en la Diversidad</a:t>
            </a:r>
            <a:endParaRPr lang="en-US" sz="1600"/>
          </a:p>
        </p:txBody>
      </p:sp>
      <p:sp>
        <p:nvSpPr>
          <p:cNvPr id="36" name="Text 6">
            <a:extLst>
              <a:ext uri="{FF2B5EF4-FFF2-40B4-BE49-F238E27FC236}">
                <a16:creationId xmlns:a16="http://schemas.microsoft.com/office/drawing/2014/main" id="{7AB70254-37B3-0CCA-45C4-8E05FBAED51E}"/>
              </a:ext>
            </a:extLst>
          </p:cNvPr>
          <p:cNvSpPr/>
          <p:nvPr/>
        </p:nvSpPr>
        <p:spPr>
          <a:xfrm>
            <a:off x="4558506" y="4777085"/>
            <a:ext cx="3074889" cy="16168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123"/>
              </a:lnSpc>
            </a:pPr>
            <a:r>
              <a:rPr lang="en-US" sz="12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Este tipo de sesgos en los modelos de IA puede tener consecuencias graves al limitar las oportunidades laborales de grupos subrepresentados y afectar negativamente la diversidad en las organizaciones.</a:t>
            </a:r>
            <a:endParaRPr lang="en-US" sz="1200"/>
          </a:p>
        </p:txBody>
      </p:sp>
      <p:pic>
        <p:nvPicPr>
          <p:cNvPr id="37" name="Image 2" descr="preencoded.png">
            <a:extLst>
              <a:ext uri="{FF2B5EF4-FFF2-40B4-BE49-F238E27FC236}">
                <a16:creationId xmlns:a16="http://schemas.microsoft.com/office/drawing/2014/main" id="{D5F51C6C-7A16-FF56-1814-8A76D965F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105" y="2301874"/>
            <a:ext cx="3074889" cy="1900337"/>
          </a:xfrm>
          <a:prstGeom prst="rect">
            <a:avLst/>
          </a:prstGeom>
        </p:spPr>
      </p:pic>
      <p:sp>
        <p:nvSpPr>
          <p:cNvPr id="38" name="Text 7">
            <a:extLst>
              <a:ext uri="{FF2B5EF4-FFF2-40B4-BE49-F238E27FC236}">
                <a16:creationId xmlns:a16="http://schemas.microsoft.com/office/drawing/2014/main" id="{F3D9B925-FAF9-CF3C-10C3-5FE1CE38FB6A}"/>
              </a:ext>
            </a:extLst>
          </p:cNvPr>
          <p:cNvSpPr/>
          <p:nvPr/>
        </p:nvSpPr>
        <p:spPr>
          <a:xfrm>
            <a:off x="8056861" y="4412755"/>
            <a:ext cx="2733377" cy="2632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073"/>
              </a:lnSpc>
            </a:pPr>
            <a:r>
              <a:rPr lang="en-US" sz="1600">
                <a:solidFill>
                  <a:srgbClr val="476FD6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Importancia de la Auditoría</a:t>
            </a:r>
            <a:endParaRPr lang="en-US" sz="1600"/>
          </a:p>
        </p:txBody>
      </p:sp>
      <p:sp>
        <p:nvSpPr>
          <p:cNvPr id="39" name="Text 8">
            <a:extLst>
              <a:ext uri="{FF2B5EF4-FFF2-40B4-BE49-F238E27FC236}">
                <a16:creationId xmlns:a16="http://schemas.microsoft.com/office/drawing/2014/main" id="{4A41088F-7F5D-0561-AB90-F71225712681}"/>
              </a:ext>
            </a:extLst>
          </p:cNvPr>
          <p:cNvSpPr/>
          <p:nvPr/>
        </p:nvSpPr>
        <p:spPr>
          <a:xfrm>
            <a:off x="7886105" y="4777085"/>
            <a:ext cx="3074889" cy="134739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123"/>
              </a:lnSpc>
            </a:pPr>
            <a:r>
              <a:rPr lang="en-US" sz="120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 fundamental auditar constantemente los modelos de IA para detectar y mitigar sesgos que puedan tener un impacto perjudicial en la toma de decisiones y la equidad.</a:t>
            </a:r>
            <a:endParaRPr lang="en-US" sz="120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859C12E-BB33-E4DC-2A97-F9B695BE0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39" y="363335"/>
            <a:ext cx="2771613" cy="425882"/>
          </a:xfrm>
          <a:prstGeom prst="rect">
            <a:avLst/>
          </a:prstGeom>
        </p:spPr>
      </p:pic>
      <p:pic>
        <p:nvPicPr>
          <p:cNvPr id="7" name="Imagen 30">
            <a:extLst>
              <a:ext uri="{FF2B5EF4-FFF2-40B4-BE49-F238E27FC236}">
                <a16:creationId xmlns:a16="http://schemas.microsoft.com/office/drawing/2014/main" id="{D76B865B-4534-25D4-D18E-EA445BA062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1036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7 pasos para Construir Resiliencia Digital dentro de tu organización —  Valuetech">
            <a:extLst>
              <a:ext uri="{FF2B5EF4-FFF2-40B4-BE49-F238E27FC236}">
                <a16:creationId xmlns:a16="http://schemas.microsoft.com/office/drawing/2014/main" id="{4CB7D866-0A8D-56C4-7664-20E3A675C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219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15E8C57-7612-0866-7B30-0C620DBE3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13" y="603506"/>
            <a:ext cx="4227691" cy="649621"/>
          </a:xfrm>
          <a:prstGeom prst="rect">
            <a:avLst/>
          </a:prstGeom>
        </p:spPr>
      </p:pic>
      <p:pic>
        <p:nvPicPr>
          <p:cNvPr id="3" name="Imagen 30">
            <a:extLst>
              <a:ext uri="{FF2B5EF4-FFF2-40B4-BE49-F238E27FC236}">
                <a16:creationId xmlns:a16="http://schemas.microsoft.com/office/drawing/2014/main" id="{436FA689-3A62-B2B8-A353-48224C635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861" y="603506"/>
            <a:ext cx="1554989" cy="517387"/>
          </a:xfrm>
          <a:prstGeom prst="rect">
            <a:avLst/>
          </a:pr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6AF8EFB-C417-A4A9-BB7A-08A90D3DEB20}"/>
              </a:ext>
            </a:extLst>
          </p:cNvPr>
          <p:cNvSpPr txBox="1"/>
          <p:nvPr/>
        </p:nvSpPr>
        <p:spPr>
          <a:xfrm>
            <a:off x="988595" y="1698046"/>
            <a:ext cx="1019375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>
              <a:lnSpc>
                <a:spcPts val="2187"/>
              </a:lnSpc>
            </a:pPr>
            <a:r>
              <a:rPr lang="en-US" sz="2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</a:t>
            </a:r>
            <a:r>
              <a:rPr lang="en-US" sz="2000" b="1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resiliencia</a:t>
            </a:r>
            <a:r>
              <a:rPr lang="en-US" sz="2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organizacional</a:t>
            </a:r>
            <a:r>
              <a:rPr lang="en-US" sz="2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</a:t>
            </a:r>
            <a:r>
              <a:rPr lang="en-US" sz="2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fundamental para que las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empresas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puedan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afrontar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los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desafíos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del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entorno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digital actual. </a:t>
            </a:r>
          </a:p>
          <a:p>
            <a:pPr defTabSz="761970">
              <a:lnSpc>
                <a:spcPts val="2187"/>
              </a:lnSpc>
            </a:pPr>
            <a:endParaRPr lang="en-US" sz="20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defTabSz="761970">
              <a:lnSpc>
                <a:spcPts val="2187"/>
              </a:lnSpc>
            </a:pP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trata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la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capacidad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una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organización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prepararse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resistir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recuperarse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incidentes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desafíos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tecnológicos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asegurando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continuidad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sus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operaciones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la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protección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sus </a:t>
            </a:r>
            <a:r>
              <a:rPr lang="en-US" sz="200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activos</a:t>
            </a:r>
            <a:r>
              <a:rPr lang="en-US" sz="2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545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é es la resiliencia? ¿Podemos aprender a ser resilientes?">
            <a:extLst>
              <a:ext uri="{FF2B5EF4-FFF2-40B4-BE49-F238E27FC236}">
                <a16:creationId xmlns:a16="http://schemas.microsoft.com/office/drawing/2014/main" id="{E27A6B69-B23C-4032-8EEA-87AC7863E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1299F8-64DD-5A82-CD98-5B2FA84EA247}"/>
              </a:ext>
            </a:extLst>
          </p:cNvPr>
          <p:cNvSpPr/>
          <p:nvPr/>
        </p:nvSpPr>
        <p:spPr>
          <a:xfrm>
            <a:off x="396550" y="2282031"/>
            <a:ext cx="4615721" cy="687049"/>
          </a:xfrm>
          <a:prstGeom prst="rect">
            <a:avLst/>
          </a:prstGeom>
          <a:solidFill>
            <a:srgbClr val="FF6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3">
            <a:extLst>
              <a:ext uri="{FF2B5EF4-FFF2-40B4-BE49-F238E27FC236}">
                <a16:creationId xmlns:a16="http://schemas.microsoft.com/office/drawing/2014/main" id="{1E43CBB6-D5E9-5155-0F50-FCF7FFD67013}"/>
              </a:ext>
            </a:extLst>
          </p:cNvPr>
          <p:cNvSpPr txBox="1"/>
          <p:nvPr/>
        </p:nvSpPr>
        <p:spPr>
          <a:xfrm>
            <a:off x="323986" y="1214882"/>
            <a:ext cx="5630774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D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DO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SER </a:t>
            </a:r>
            <a:r>
              <a:rPr lang="es-DO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Roboto"/>
                <a:ea typeface="Roboto"/>
                <a:cs typeface="Roboto"/>
              </a:rPr>
              <a:t>RESILIENTES</a:t>
            </a:r>
            <a:r>
              <a:rPr lang="es-DO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 </a:t>
            </a:r>
            <a:br>
              <a:rPr lang="es-DO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</a:br>
            <a:r>
              <a:rPr lang="es-DO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  <a:ea typeface="Roboto"/>
                <a:cs typeface="Roboto"/>
              </a:rPr>
              <a:t>NO ES OPCIONAL </a:t>
            </a:r>
          </a:p>
        </p:txBody>
      </p:sp>
      <p:pic>
        <p:nvPicPr>
          <p:cNvPr id="3" name="Imagen 30">
            <a:extLst>
              <a:ext uri="{FF2B5EF4-FFF2-40B4-BE49-F238E27FC236}">
                <a16:creationId xmlns:a16="http://schemas.microsoft.com/office/drawing/2014/main" id="{5AC738B7-5163-0B9E-539E-F5AD3E902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100" y="369026"/>
            <a:ext cx="1632028" cy="543020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B62CEBE-4C57-8B41-091A-69CE38CF2829}"/>
              </a:ext>
            </a:extLst>
          </p:cNvPr>
          <p:cNvSpPr txBox="1"/>
          <p:nvPr/>
        </p:nvSpPr>
        <p:spPr>
          <a:xfrm>
            <a:off x="7464357" y="1211634"/>
            <a:ext cx="472656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DO" sz="4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Lograr </a:t>
            </a:r>
          </a:p>
          <a:p>
            <a:r>
              <a:rPr lang="es-DO" sz="4000" b="1">
                <a:solidFill>
                  <a:srgbClr val="C00000"/>
                </a:solidFill>
                <a:latin typeface="Roboto"/>
                <a:ea typeface="Roboto"/>
                <a:cs typeface="Roboto"/>
              </a:rPr>
              <a:t>EQUILIBRIO </a:t>
            </a:r>
            <a:r>
              <a:rPr lang="es-DO" sz="4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entre la transformación digital y la seguridad no es opcional</a:t>
            </a:r>
          </a:p>
        </p:txBody>
      </p:sp>
    </p:spTree>
    <p:extLst>
      <p:ext uri="{BB962C8B-B14F-4D97-AF65-F5344CB8AC3E}">
        <p14:creationId xmlns:p14="http://schemas.microsoft.com/office/powerpoint/2010/main" val="3038250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8" descr="A picture containing space, outer space, planet, universe&#10;&#10;Description automatically generated">
            <a:extLst>
              <a:ext uri="{FF2B5EF4-FFF2-40B4-BE49-F238E27FC236}">
                <a16:creationId xmlns:a16="http://schemas.microsoft.com/office/drawing/2014/main" id="{385B2CF1-2E78-24BC-73BB-1487F1CBD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31" r="11" b="131"/>
          <a:stretch/>
        </p:blipFill>
        <p:spPr>
          <a:xfrm rot="10800000">
            <a:off x="7296149" y="1120764"/>
            <a:ext cx="4476751" cy="5393503"/>
          </a:xfrm>
          <a:custGeom>
            <a:avLst/>
            <a:gdLst>
              <a:gd name="connsiteX0" fmla="*/ 0 w 4138245"/>
              <a:gd name="connsiteY0" fmla="*/ 0 h 6858000"/>
              <a:gd name="connsiteX1" fmla="*/ 4138245 w 4138245"/>
              <a:gd name="connsiteY1" fmla="*/ 0 h 6858000"/>
              <a:gd name="connsiteX2" fmla="*/ 4138245 w 4138245"/>
              <a:gd name="connsiteY2" fmla="*/ 6858000 h 6858000"/>
              <a:gd name="connsiteX3" fmla="*/ 0 w 41382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8245" h="6858000">
                <a:moveTo>
                  <a:pt x="0" y="0"/>
                </a:moveTo>
                <a:lnTo>
                  <a:pt x="4138245" y="0"/>
                </a:lnTo>
                <a:lnTo>
                  <a:pt x="413824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CuadroTexto 6">
            <a:extLst>
              <a:ext uri="{FF2B5EF4-FFF2-40B4-BE49-F238E27FC236}">
                <a16:creationId xmlns:a16="http://schemas.microsoft.com/office/drawing/2014/main" id="{78AB611D-EC32-77C8-B1DC-6596AE5F8F4D}"/>
              </a:ext>
            </a:extLst>
          </p:cNvPr>
          <p:cNvSpPr txBox="1"/>
          <p:nvPr/>
        </p:nvSpPr>
        <p:spPr>
          <a:xfrm>
            <a:off x="1432614" y="1931875"/>
            <a:ext cx="4708768" cy="30008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DO" sz="1650" b="1">
                <a:latin typeface="Montserrat Bold"/>
                <a:ea typeface="Roboto"/>
                <a:cs typeface="Roboto"/>
              </a:rPr>
              <a:t>Entonces</a:t>
            </a:r>
          </a:p>
          <a:p>
            <a:endParaRPr lang="es-DO" sz="1667" b="1">
              <a:latin typeface="Montserrat Bold" pitchFamily="2" charset="0"/>
              <a:ea typeface="Roboto"/>
              <a:cs typeface="Roboto"/>
            </a:endParaRPr>
          </a:p>
          <a:p>
            <a:r>
              <a:rPr lang="es-DO" sz="3300" b="1">
                <a:solidFill>
                  <a:srgbClr val="C00000"/>
                </a:solidFill>
                <a:latin typeface="Montserrat Bold"/>
                <a:ea typeface="Roboto"/>
                <a:cs typeface="Roboto"/>
              </a:rPr>
              <a:t>¿CÓMO LOGRAMOS EQUILIBRIO EN EL MUNDO DIGITAL?</a:t>
            </a:r>
          </a:p>
          <a:p>
            <a:endParaRPr lang="es-DO" sz="3333" b="1">
              <a:latin typeface="Montserrat Bold" pitchFamily="2" charset="0"/>
              <a:ea typeface="Roboto"/>
              <a:cs typeface="Roboto"/>
            </a:endParaRPr>
          </a:p>
          <a:p>
            <a:endParaRPr lang="es-DO" sz="2333">
              <a:latin typeface="Montserrat Bold" pitchFamily="2" charset="0"/>
              <a:ea typeface="Roboto"/>
              <a:cs typeface="Roboto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EDB7F8D-403A-D832-4D64-209400979C20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CE8A7C-2C5D-DB4F-B943-25AAD889F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6" name="Imagen 30">
            <a:extLst>
              <a:ext uri="{FF2B5EF4-FFF2-40B4-BE49-F238E27FC236}">
                <a16:creationId xmlns:a16="http://schemas.microsoft.com/office/drawing/2014/main" id="{41535209-C6A1-FFA8-90C1-096622E586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7519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967B492-A4EF-BDAF-909A-A1EF6A0DE0A8}"/>
              </a:ext>
            </a:extLst>
          </p:cNvPr>
          <p:cNvSpPr txBox="1"/>
          <p:nvPr/>
        </p:nvSpPr>
        <p:spPr>
          <a:xfrm>
            <a:off x="1637007" y="1056509"/>
            <a:ext cx="821676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Construyendo</a:t>
            </a:r>
            <a:r>
              <a:rPr lang="en-US" sz="28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resiliencia</a:t>
            </a:r>
            <a:r>
              <a:rPr lang="en-US" sz="28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digital con </a:t>
            </a:r>
            <a:r>
              <a:rPr lang="en-US" sz="280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liderazgo</a:t>
            </a:r>
            <a:endParaRPr lang="en-US" sz="28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16526A61-7390-029B-C264-25592AD65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393" y="1840825"/>
            <a:ext cx="814189" cy="1302643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B8A477F7-EFB8-B43F-82E9-395560742B34}"/>
              </a:ext>
            </a:extLst>
          </p:cNvPr>
          <p:cNvSpPr/>
          <p:nvPr/>
        </p:nvSpPr>
        <p:spPr>
          <a:xfrm>
            <a:off x="2420759" y="2018884"/>
            <a:ext cx="2035473" cy="254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2000" b="1" err="1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Adaptabilidad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72EA07EE-677C-CE31-D2A7-5A1693EFC1E9}"/>
              </a:ext>
            </a:extLst>
          </p:cNvPr>
          <p:cNvSpPr/>
          <p:nvPr/>
        </p:nvSpPr>
        <p:spPr>
          <a:xfrm>
            <a:off x="2420758" y="2355771"/>
            <a:ext cx="8216761" cy="520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 flexible para adaptarse a las nuevas tecnologías y las demandas cambiantes del mercado.</a:t>
            </a:r>
            <a:endParaRPr lang="en-US"/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04BA7576-5B5C-BCA7-AF1E-480F572D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393" y="3143469"/>
            <a:ext cx="814189" cy="1302643"/>
          </a:xfrm>
          <a:prstGeom prst="rect">
            <a:avLst/>
          </a:prstGeom>
        </p:spPr>
      </p:pic>
      <p:sp>
        <p:nvSpPr>
          <p:cNvPr id="9" name="Text 3">
            <a:extLst>
              <a:ext uri="{FF2B5EF4-FFF2-40B4-BE49-F238E27FC236}">
                <a16:creationId xmlns:a16="http://schemas.microsoft.com/office/drawing/2014/main" id="{B9890F74-834E-3787-5F78-E1D23832659F}"/>
              </a:ext>
            </a:extLst>
          </p:cNvPr>
          <p:cNvSpPr/>
          <p:nvPr/>
        </p:nvSpPr>
        <p:spPr>
          <a:xfrm>
            <a:off x="2420759" y="3306287"/>
            <a:ext cx="2035473" cy="254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2000" b="1" err="1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Innovación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DF5F77D4-EC02-53A5-72D5-5AF1A79A34AB}"/>
              </a:ext>
            </a:extLst>
          </p:cNvPr>
          <p:cNvSpPr/>
          <p:nvPr/>
        </p:nvSpPr>
        <p:spPr>
          <a:xfrm>
            <a:off x="2420759" y="3658414"/>
            <a:ext cx="8216760" cy="520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Desarrollar soluciones creativas para enfrentar los desafíos y aprovechar las oportunidades.</a:t>
            </a:r>
            <a:endParaRPr lang="en-US"/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4DB6ABCC-BE7E-DF01-81D1-1EB3BAD5A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393" y="4446112"/>
            <a:ext cx="814189" cy="1302643"/>
          </a:xfrm>
          <a:prstGeom prst="rect">
            <a:avLst/>
          </a:prstGeom>
        </p:spPr>
      </p:pic>
      <p:sp>
        <p:nvSpPr>
          <p:cNvPr id="12" name="Text 5">
            <a:extLst>
              <a:ext uri="{FF2B5EF4-FFF2-40B4-BE49-F238E27FC236}">
                <a16:creationId xmlns:a16="http://schemas.microsoft.com/office/drawing/2014/main" id="{6CA79454-4D14-3C7F-09A8-5DC9827F613E}"/>
              </a:ext>
            </a:extLst>
          </p:cNvPr>
          <p:cNvSpPr/>
          <p:nvPr/>
        </p:nvSpPr>
        <p:spPr>
          <a:xfrm>
            <a:off x="2420759" y="4608930"/>
            <a:ext cx="2035473" cy="254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2000" b="1" err="1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Colaboración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BABBA103-537B-FD38-2FC5-C21203FBFF4D}"/>
              </a:ext>
            </a:extLst>
          </p:cNvPr>
          <p:cNvSpPr/>
          <p:nvPr/>
        </p:nvSpPr>
        <p:spPr>
          <a:xfrm>
            <a:off x="2420759" y="4961057"/>
            <a:ext cx="8216760" cy="520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Trabajar</a:t>
            </a:r>
            <a:r>
              <a:rPr lang="en-US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en conjunto con </a:t>
            </a:r>
            <a:r>
              <a:rPr lang="en-US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otros</a:t>
            </a:r>
            <a:r>
              <a:rPr lang="en-US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para </a:t>
            </a:r>
            <a:r>
              <a:rPr lang="en-US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compartir</a:t>
            </a:r>
            <a:r>
              <a:rPr lang="en-US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conocimientos</a:t>
            </a:r>
            <a:r>
              <a:rPr lang="en-US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y </a:t>
            </a:r>
            <a:r>
              <a:rPr lang="en-US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encontrar</a:t>
            </a:r>
            <a:r>
              <a:rPr lang="en-US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soluciones</a:t>
            </a:r>
            <a:r>
              <a:rPr lang="en-US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/>
          </a:p>
        </p:txBody>
      </p:sp>
      <p:pic>
        <p:nvPicPr>
          <p:cNvPr id="14" name="Image 4" descr="preencoded.png">
            <a:extLst>
              <a:ext uri="{FF2B5EF4-FFF2-40B4-BE49-F238E27FC236}">
                <a16:creationId xmlns:a16="http://schemas.microsoft.com/office/drawing/2014/main" id="{73D6402D-FBFC-F007-6815-00D0A6196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393" y="5748754"/>
            <a:ext cx="814189" cy="1302643"/>
          </a:xfrm>
          <a:prstGeom prst="rect">
            <a:avLst/>
          </a:prstGeom>
        </p:spPr>
      </p:pic>
      <p:sp>
        <p:nvSpPr>
          <p:cNvPr id="15" name="Text 7">
            <a:extLst>
              <a:ext uri="{FF2B5EF4-FFF2-40B4-BE49-F238E27FC236}">
                <a16:creationId xmlns:a16="http://schemas.microsoft.com/office/drawing/2014/main" id="{B264E85A-8D9F-C57A-8E4C-05EAC91E996F}"/>
              </a:ext>
            </a:extLst>
          </p:cNvPr>
          <p:cNvSpPr/>
          <p:nvPr/>
        </p:nvSpPr>
        <p:spPr>
          <a:xfrm>
            <a:off x="2420759" y="5911573"/>
            <a:ext cx="2035473" cy="254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2000" b="1">
                <a:solidFill>
                  <a:srgbClr val="C00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Resiliencia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C852EC7A-AB96-7DF2-E33A-19CFAD099304}"/>
              </a:ext>
            </a:extLst>
          </p:cNvPr>
          <p:cNvSpPr/>
          <p:nvPr/>
        </p:nvSpPr>
        <p:spPr>
          <a:xfrm>
            <a:off x="2420759" y="6263700"/>
            <a:ext cx="5421808" cy="260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Capacidad para superar los desafíos y recuperarse de las dificultades.</a:t>
            </a:r>
            <a:endParaRPr lang="en-U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DEE3E81-46FE-870E-19C2-CF145DFD882B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EA1F462-B7F5-2D3B-C195-47CB0051AC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20" name="Imagen 30">
            <a:extLst>
              <a:ext uri="{FF2B5EF4-FFF2-40B4-BE49-F238E27FC236}">
                <a16:creationId xmlns:a16="http://schemas.microsoft.com/office/drawing/2014/main" id="{7390BC09-16A1-E32A-CB8D-DAEA3B5A55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0390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1"/>
          <p:cNvSpPr/>
          <p:nvPr/>
        </p:nvSpPr>
        <p:spPr>
          <a:xfrm>
            <a:off x="523280" y="1449090"/>
            <a:ext cx="6573441" cy="87947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3462"/>
              </a:lnSpc>
            </a:pPr>
            <a:r>
              <a:rPr lang="en-US" sz="2770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Beneficios de la Inteligencia Artificial en la resiliencia digital</a:t>
            </a:r>
            <a:endParaRPr lang="en-US" sz="277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hape 2"/>
          <p:cNvSpPr/>
          <p:nvPr/>
        </p:nvSpPr>
        <p:spPr>
          <a:xfrm>
            <a:off x="523280" y="2552800"/>
            <a:ext cx="3212008" cy="1810544"/>
          </a:xfrm>
          <a:prstGeom prst="roundRect">
            <a:avLst>
              <a:gd name="adj" fmla="val 12387"/>
            </a:avLst>
          </a:prstGeom>
          <a:solidFill>
            <a:srgbClr val="00002E"/>
          </a:solidFill>
          <a:ln w="15240">
            <a:solidFill>
              <a:srgbClr val="F2B42D"/>
            </a:solidFill>
            <a:prstDash val="solid"/>
          </a:ln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5"/>
          <p:cNvSpPr/>
          <p:nvPr/>
        </p:nvSpPr>
        <p:spPr>
          <a:xfrm>
            <a:off x="3884712" y="2552800"/>
            <a:ext cx="3212008" cy="1810544"/>
          </a:xfrm>
          <a:prstGeom prst="roundRect">
            <a:avLst>
              <a:gd name="adj" fmla="val 12387"/>
            </a:avLst>
          </a:prstGeom>
          <a:solidFill>
            <a:srgbClr val="00002E"/>
          </a:solidFill>
          <a:ln w="15240">
            <a:solidFill>
              <a:srgbClr val="D7425E"/>
            </a:solidFill>
            <a:prstDash val="solid"/>
          </a:ln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23280" y="4512767"/>
            <a:ext cx="3212008" cy="1810544"/>
          </a:xfrm>
          <a:prstGeom prst="roundRect">
            <a:avLst>
              <a:gd name="adj" fmla="val 12387"/>
            </a:avLst>
          </a:prstGeom>
          <a:solidFill>
            <a:srgbClr val="00002E"/>
          </a:solidFill>
          <a:ln w="15240">
            <a:solidFill>
              <a:srgbClr val="DD785E"/>
            </a:solidFill>
            <a:prstDash val="solid"/>
          </a:ln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3884712" y="4512767"/>
            <a:ext cx="3212008" cy="1810544"/>
          </a:xfrm>
          <a:prstGeom prst="roundRect">
            <a:avLst>
              <a:gd name="adj" fmla="val 12387"/>
            </a:avLst>
          </a:prstGeom>
          <a:solidFill>
            <a:srgbClr val="00002E"/>
          </a:solidFill>
          <a:ln w="15240">
            <a:solidFill>
              <a:srgbClr val="48A8E2"/>
            </a:solidFill>
            <a:prstDash val="solid"/>
          </a:ln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316" name="Picture 4" descr="Inteligencia Artificial (IA): ¿una herramienta para aumentar la  ciberseguridad o una nueva amenaza? - Corredores de seguros Elmore">
            <a:extLst>
              <a:ext uri="{FF2B5EF4-FFF2-40B4-BE49-F238E27FC236}">
                <a16:creationId xmlns:a16="http://schemas.microsoft.com/office/drawing/2014/main" id="{032B3D14-453B-6530-F43C-1F1E6E327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/>
          <a:stretch/>
        </p:blipFill>
        <p:spPr bwMode="auto">
          <a:xfrm>
            <a:off x="7783681" y="717861"/>
            <a:ext cx="4331492" cy="602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AE79A53-EDB0-FF10-7DEA-57625344BA43}"/>
              </a:ext>
            </a:extLst>
          </p:cNvPr>
          <p:cNvSpPr txBox="1"/>
          <p:nvPr/>
        </p:nvSpPr>
        <p:spPr>
          <a:xfrm>
            <a:off x="1210240" y="3047531"/>
            <a:ext cx="2166468" cy="530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>
              <a:lnSpc>
                <a:spcPts val="1731"/>
              </a:lnSpc>
            </a:pPr>
            <a:r>
              <a:rPr lang="en-US" sz="1667" b="1" err="1">
                <a:solidFill>
                  <a:srgbClr val="FFFFFF"/>
                </a:solidFill>
                <a:latin typeface="Calibri" panose="020F0502020204030204"/>
                <a:ea typeface="Nunito" pitchFamily="34" charset="-122"/>
                <a:cs typeface="Nunito" pitchFamily="34" charset="-120"/>
              </a:rPr>
              <a:t>Detección</a:t>
            </a:r>
            <a:r>
              <a:rPr lang="en-US" sz="1667" b="1">
                <a:solidFill>
                  <a:srgbClr val="FFFFFF"/>
                </a:solidFill>
                <a:latin typeface="Calibri" panose="020F0502020204030204"/>
                <a:ea typeface="Nunito" pitchFamily="34" charset="-122"/>
                <a:cs typeface="Nunito" pitchFamily="34" charset="-120"/>
              </a:rPr>
              <a:t> </a:t>
            </a:r>
            <a:r>
              <a:rPr lang="en-US" sz="1667" b="1" err="1">
                <a:solidFill>
                  <a:srgbClr val="FFFFFF"/>
                </a:solidFill>
                <a:latin typeface="Calibri" panose="020F0502020204030204"/>
                <a:ea typeface="Nunito" pitchFamily="34" charset="-122"/>
                <a:cs typeface="Nunito" pitchFamily="34" charset="-120"/>
              </a:rPr>
              <a:t>temprana</a:t>
            </a:r>
            <a:r>
              <a:rPr lang="en-US" sz="1667" b="1">
                <a:solidFill>
                  <a:srgbClr val="FFFFFF"/>
                </a:solidFill>
                <a:latin typeface="Calibri" panose="020F0502020204030204"/>
                <a:ea typeface="Nunito" pitchFamily="34" charset="-122"/>
                <a:cs typeface="Nunito" pitchFamily="34" charset="-120"/>
              </a:rPr>
              <a:t> </a:t>
            </a:r>
          </a:p>
          <a:p>
            <a:pPr defTabSz="761970">
              <a:lnSpc>
                <a:spcPts val="1731"/>
              </a:lnSpc>
            </a:pPr>
            <a:r>
              <a:rPr lang="en-US" sz="1667" b="1">
                <a:solidFill>
                  <a:srgbClr val="FFFFFF"/>
                </a:solidFill>
                <a:latin typeface="Calibri" panose="020F0502020204030204"/>
                <a:ea typeface="Nunito" pitchFamily="34" charset="-122"/>
                <a:cs typeface="Nunito" pitchFamily="34" charset="-120"/>
              </a:rPr>
              <a:t>de </a:t>
            </a:r>
            <a:r>
              <a:rPr lang="en-US" sz="1667" b="1" err="1">
                <a:solidFill>
                  <a:srgbClr val="FFFFFF"/>
                </a:solidFill>
                <a:latin typeface="Calibri" panose="020F0502020204030204"/>
                <a:ea typeface="Nunito" pitchFamily="34" charset="-122"/>
                <a:cs typeface="Nunito" pitchFamily="34" charset="-120"/>
              </a:rPr>
              <a:t>amenazas</a:t>
            </a:r>
            <a:endParaRPr lang="en-US" sz="1667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5F7626C-7452-B0F0-433B-2682D07B6C8A}"/>
              </a:ext>
            </a:extLst>
          </p:cNvPr>
          <p:cNvSpPr txBox="1"/>
          <p:nvPr/>
        </p:nvSpPr>
        <p:spPr>
          <a:xfrm>
            <a:off x="4198805" y="3077411"/>
            <a:ext cx="267602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>
              <a:lnSpc>
                <a:spcPts val="1731"/>
              </a:lnSpc>
            </a:pPr>
            <a:r>
              <a:rPr lang="en-US" sz="1667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Respuesta </a:t>
            </a:r>
            <a:r>
              <a:rPr lang="en-US" sz="1667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automatizada</a:t>
            </a:r>
            <a:r>
              <a:rPr lang="en-US" sz="1667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a </a:t>
            </a:r>
            <a:r>
              <a:rPr lang="en-US" sz="1667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incidentes</a:t>
            </a:r>
            <a:endParaRPr lang="en-US" sz="1667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BB226D1-2036-C03C-B3D5-62F757152AE2}"/>
              </a:ext>
            </a:extLst>
          </p:cNvPr>
          <p:cNvSpPr txBox="1"/>
          <p:nvPr/>
        </p:nvSpPr>
        <p:spPr>
          <a:xfrm>
            <a:off x="1030948" y="5124349"/>
            <a:ext cx="2568610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>
              <a:lnSpc>
                <a:spcPts val="1731"/>
              </a:lnSpc>
            </a:pPr>
            <a:r>
              <a:rPr lang="en-US" sz="1667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Optimización</a:t>
            </a:r>
            <a:r>
              <a:rPr lang="en-US" sz="1667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de la </a:t>
            </a:r>
            <a:r>
              <a:rPr lang="en-US" sz="1667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seguridad</a:t>
            </a:r>
            <a:r>
              <a:rPr lang="en-US" sz="1667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de la </a:t>
            </a:r>
            <a:r>
              <a:rPr lang="en-US" sz="1667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nube</a:t>
            </a:r>
            <a:endParaRPr lang="en-US" sz="1667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24411E9-5473-A183-F3C9-E295FB8DB8EE}"/>
              </a:ext>
            </a:extLst>
          </p:cNvPr>
          <p:cNvSpPr txBox="1"/>
          <p:nvPr/>
        </p:nvSpPr>
        <p:spPr>
          <a:xfrm>
            <a:off x="4198805" y="5154232"/>
            <a:ext cx="3077547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1970">
              <a:lnSpc>
                <a:spcPts val="1731"/>
              </a:lnSpc>
            </a:pPr>
            <a:r>
              <a:rPr lang="en-US" sz="1667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Mejora</a:t>
            </a:r>
            <a:r>
              <a:rPr lang="en-US" sz="1667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de la </a:t>
            </a:r>
            <a:r>
              <a:rPr lang="en-US" sz="1667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experiencia</a:t>
            </a:r>
            <a:r>
              <a:rPr lang="en-US" sz="1667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</a:t>
            </a:r>
          </a:p>
          <a:p>
            <a:pPr defTabSz="761970">
              <a:lnSpc>
                <a:spcPts val="1731"/>
              </a:lnSpc>
            </a:pPr>
            <a:r>
              <a:rPr lang="en-US" sz="1667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del </a:t>
            </a:r>
            <a:r>
              <a:rPr lang="en-US" sz="1667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cliente</a:t>
            </a:r>
            <a:endParaRPr lang="en-US" sz="1667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777BFFC-CF27-2208-3B9C-59EBF55F6ECC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DD718E-22BD-8747-C041-AE9DC671F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8" name="Imagen 30">
            <a:extLst>
              <a:ext uri="{FF2B5EF4-FFF2-40B4-BE49-F238E27FC236}">
                <a16:creationId xmlns:a16="http://schemas.microsoft.com/office/drawing/2014/main" id="{E9D1D127-A6D7-BD21-CAFF-A13C2D76B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1"/>
          <p:cNvSpPr/>
          <p:nvPr/>
        </p:nvSpPr>
        <p:spPr>
          <a:xfrm>
            <a:off x="816273" y="1162050"/>
            <a:ext cx="9927927" cy="86479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3406"/>
              </a:lnSpc>
            </a:pPr>
            <a:r>
              <a:rPr lang="en-US" sz="2725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Desafíos</a:t>
            </a:r>
            <a:r>
              <a:rPr lang="en-US" sz="2725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y </a:t>
            </a:r>
            <a:r>
              <a:rPr lang="en-US" sz="2725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oportunidades</a:t>
            </a:r>
            <a:r>
              <a:rPr lang="en-US" sz="2725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de la </a:t>
            </a:r>
            <a:r>
              <a:rPr lang="en-US" sz="2725" b="1" err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Inteligencia</a:t>
            </a:r>
            <a:r>
              <a:rPr lang="en-US" sz="2725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 Artificial</a:t>
            </a:r>
            <a:endParaRPr lang="en-US" sz="2725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73" y="1983879"/>
            <a:ext cx="735211" cy="1176437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708547" y="2130921"/>
            <a:ext cx="2339876" cy="2162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1970">
              <a:lnSpc>
                <a:spcPts val="1702"/>
              </a:lnSpc>
            </a:pPr>
            <a:r>
              <a:rPr lang="en-US" sz="2000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Falta de talento especializado</a:t>
            </a: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3"/>
          <p:cNvSpPr/>
          <p:nvPr/>
        </p:nvSpPr>
        <p:spPr>
          <a:xfrm>
            <a:off x="1708547" y="2435423"/>
            <a:ext cx="8197453" cy="4704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1852"/>
              </a:lnSpc>
            </a:pPr>
            <a:r>
              <a:rPr lang="en-US" sz="150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La escasez de expertos en IA es un desafío para la implementación exitosa de soluciones de IA.</a:t>
            </a: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73" y="3160316"/>
            <a:ext cx="735211" cy="117643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708547" y="3307357"/>
            <a:ext cx="2967633" cy="2162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1970">
              <a:lnSpc>
                <a:spcPts val="1702"/>
              </a:lnSpc>
            </a:pPr>
            <a:r>
              <a:rPr lang="en-US" sz="2000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Preocupaciones éticas y de privacidad</a:t>
            </a: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5"/>
          <p:cNvSpPr/>
          <p:nvPr/>
        </p:nvSpPr>
        <p:spPr>
          <a:xfrm>
            <a:off x="1708547" y="3611860"/>
            <a:ext cx="7768828" cy="4704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1852"/>
              </a:lnSpc>
            </a:pPr>
            <a:r>
              <a:rPr lang="en-US" sz="150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El uso responsable de la IA es crucial para garantizar la privacidad y la seguridad de los datos.</a:t>
            </a: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73" y="4336752"/>
            <a:ext cx="735211" cy="1176437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708547" y="4483794"/>
            <a:ext cx="2474615" cy="2162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1970">
              <a:lnSpc>
                <a:spcPts val="1702"/>
              </a:lnSpc>
            </a:pPr>
            <a:r>
              <a:rPr lang="en-US" sz="2000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Implementación y escalabilidad</a:t>
            </a: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7"/>
          <p:cNvSpPr/>
          <p:nvPr/>
        </p:nvSpPr>
        <p:spPr>
          <a:xfrm>
            <a:off x="1708547" y="4788297"/>
            <a:ext cx="7768828" cy="4704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1852"/>
              </a:lnSpc>
            </a:pPr>
            <a:r>
              <a:rPr lang="en-US" sz="150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Es importante abordar los desafíos de integración y escalabilidad para lograr una implementación eficiente de la IA.</a:t>
            </a: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773" y="5513189"/>
            <a:ext cx="735211" cy="1176437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708547" y="5660232"/>
            <a:ext cx="2078434" cy="2162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1970">
              <a:lnSpc>
                <a:spcPts val="1702"/>
              </a:lnSpc>
            </a:pPr>
            <a:r>
              <a:rPr lang="en-US" sz="2000" b="1">
                <a:solidFill>
                  <a:srgbClr val="FFFFFF"/>
                </a:solidFill>
                <a:latin typeface="Nunito" pitchFamily="34" charset="0"/>
                <a:ea typeface="Nunito" pitchFamily="34" charset="-122"/>
                <a:cs typeface="Nunito" pitchFamily="34" charset="-120"/>
              </a:rPr>
              <a:t>Colaboración y estándares</a:t>
            </a:r>
            <a:endParaRPr lang="en-US" sz="2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 9"/>
          <p:cNvSpPr/>
          <p:nvPr/>
        </p:nvSpPr>
        <p:spPr>
          <a:xfrm>
            <a:off x="1708547" y="5964733"/>
            <a:ext cx="7768828" cy="4704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1852"/>
              </a:lnSpc>
            </a:pPr>
            <a:r>
              <a:rPr lang="en-US" sz="150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La colaboración entre empresas y la creación de estándares de IA son esenciales para el desarrollo y la adopción de la IA.</a:t>
            </a:r>
            <a:endParaRPr lang="en-US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7751590-C1DB-AF8E-9F55-CC124961B1D4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7FF2E6-9144-31D2-DDBC-FBCEA7D9C8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20" name="Imagen 30">
            <a:extLst>
              <a:ext uri="{FF2B5EF4-FFF2-40B4-BE49-F238E27FC236}">
                <a16:creationId xmlns:a16="http://schemas.microsoft.com/office/drawing/2014/main" id="{EE17501B-6702-07D5-14A7-BCAEAD2021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756B9474-30D1-1407-B34E-748A44597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95" y="1543744"/>
            <a:ext cx="870644" cy="1362969"/>
          </a:xfrm>
          <a:prstGeom prst="rect">
            <a:avLst/>
          </a:prstGeom>
        </p:spPr>
      </p:pic>
      <p:sp>
        <p:nvSpPr>
          <p:cNvPr id="8" name="Text 2">
            <a:extLst>
              <a:ext uri="{FF2B5EF4-FFF2-40B4-BE49-F238E27FC236}">
                <a16:creationId xmlns:a16="http://schemas.microsoft.com/office/drawing/2014/main" id="{14AA40A3-C04C-4D3F-18ED-326E98C2C36E}"/>
              </a:ext>
            </a:extLst>
          </p:cNvPr>
          <p:cNvSpPr/>
          <p:nvPr/>
        </p:nvSpPr>
        <p:spPr>
          <a:xfrm>
            <a:off x="1462584" y="2014737"/>
            <a:ext cx="47923" cy="25915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62038">
              <a:lnSpc>
                <a:spcPts val="2041"/>
              </a:lnSpc>
              <a:defRPr/>
            </a:pPr>
            <a:r>
              <a:rPr lang="en-US" sz="1276" b="1"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1276" b="1">
              <a:latin typeface="Calibri" panose="020F0502020204030204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12816FAD-E8AB-EB97-BC4F-850670E15107}"/>
              </a:ext>
            </a:extLst>
          </p:cNvPr>
          <p:cNvSpPr/>
          <p:nvPr/>
        </p:nvSpPr>
        <p:spPr>
          <a:xfrm>
            <a:off x="1920876" y="1776909"/>
            <a:ext cx="1620143" cy="202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2038">
              <a:lnSpc>
                <a:spcPts val="1595"/>
              </a:lnSpc>
              <a:defRPr/>
            </a:pPr>
            <a:r>
              <a:rPr lang="en-US" sz="1600" b="1">
                <a:solidFill>
                  <a:schemeClr val="tx2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Transparencia</a:t>
            </a:r>
            <a:endParaRPr lang="en-US" sz="1600" b="1">
              <a:solidFill>
                <a:schemeClr val="tx2"/>
              </a:solidFill>
              <a:latin typeface="Calibri" panose="020F0502020204030204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DF1FBFCE-93DD-1610-8B41-3597A4ED6B5C}"/>
              </a:ext>
            </a:extLst>
          </p:cNvPr>
          <p:cNvSpPr/>
          <p:nvPr/>
        </p:nvSpPr>
        <p:spPr>
          <a:xfrm>
            <a:off x="1920876" y="2057102"/>
            <a:ext cx="3903563" cy="20726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2038">
              <a:lnSpc>
                <a:spcPts val="1633"/>
              </a:lnSpc>
              <a:defRPr/>
            </a:pPr>
            <a:r>
              <a:rPr lang="en-US" sz="1021" b="1" err="1">
                <a:latin typeface="Nobile" pitchFamily="34" charset="0"/>
                <a:ea typeface="Nobile" pitchFamily="34" charset="-122"/>
                <a:cs typeface="Nobile" pitchFamily="34" charset="-120"/>
              </a:rPr>
              <a:t>Garantizar</a:t>
            </a:r>
            <a:r>
              <a:rPr lang="en-US" sz="1021" b="1">
                <a:latin typeface="Nobile" pitchFamily="34" charset="0"/>
                <a:ea typeface="Nobile" pitchFamily="34" charset="-122"/>
                <a:cs typeface="Nobile" pitchFamily="34" charset="-120"/>
              </a:rPr>
              <a:t> la </a:t>
            </a:r>
            <a:r>
              <a:rPr lang="en-US" sz="1021" b="1" err="1">
                <a:latin typeface="Nobile" pitchFamily="34" charset="0"/>
                <a:ea typeface="Nobile" pitchFamily="34" charset="-122"/>
                <a:cs typeface="Nobile" pitchFamily="34" charset="-120"/>
              </a:rPr>
              <a:t>transparencia</a:t>
            </a:r>
            <a:r>
              <a:rPr lang="en-US" sz="1021" b="1">
                <a:latin typeface="Nobile" pitchFamily="34" charset="0"/>
                <a:ea typeface="Nobile" pitchFamily="34" charset="-122"/>
                <a:cs typeface="Nobile" pitchFamily="34" charset="-120"/>
              </a:rPr>
              <a:t> en </a:t>
            </a:r>
            <a:r>
              <a:rPr lang="en-US" sz="1021" b="1" err="1">
                <a:latin typeface="Nobile" pitchFamily="34" charset="0"/>
                <a:ea typeface="Nobile" pitchFamily="34" charset="-122"/>
                <a:cs typeface="Nobile" pitchFamily="34" charset="-120"/>
              </a:rPr>
              <a:t>el</a:t>
            </a:r>
            <a:r>
              <a:rPr lang="en-US" sz="1021" b="1"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021" b="1" err="1">
                <a:latin typeface="Nobile" pitchFamily="34" charset="0"/>
                <a:ea typeface="Nobile" pitchFamily="34" charset="-122"/>
                <a:cs typeface="Nobile" pitchFamily="34" charset="-120"/>
              </a:rPr>
              <a:t>desarrollo</a:t>
            </a:r>
            <a:r>
              <a:rPr lang="en-US" sz="1021" b="1">
                <a:latin typeface="Nobile" pitchFamily="34" charset="0"/>
                <a:ea typeface="Nobile" pitchFamily="34" charset="-122"/>
                <a:cs typeface="Nobile" pitchFamily="34" charset="-120"/>
              </a:rPr>
              <a:t> y </a:t>
            </a:r>
            <a:r>
              <a:rPr lang="en-US" sz="1021" b="1" err="1">
                <a:latin typeface="Nobile" pitchFamily="34" charset="0"/>
                <a:ea typeface="Nobile" pitchFamily="34" charset="-122"/>
                <a:cs typeface="Nobile" pitchFamily="34" charset="-120"/>
              </a:rPr>
              <a:t>aplicación</a:t>
            </a:r>
            <a:r>
              <a:rPr lang="en-US" sz="1021" b="1">
                <a:latin typeface="Nobile" pitchFamily="34" charset="0"/>
                <a:ea typeface="Nobile" pitchFamily="34" charset="-122"/>
                <a:cs typeface="Nobile" pitchFamily="34" charset="-120"/>
              </a:rPr>
              <a:t> de la IA</a:t>
            </a:r>
            <a:endParaRPr lang="en-US" sz="1021" b="1">
              <a:latin typeface="Calibri" panose="020F0502020204030204"/>
            </a:endParaRPr>
          </a:p>
        </p:txBody>
      </p:sp>
      <p:sp>
        <p:nvSpPr>
          <p:cNvPr id="11" name="Shape 5">
            <a:extLst>
              <a:ext uri="{FF2B5EF4-FFF2-40B4-BE49-F238E27FC236}">
                <a16:creationId xmlns:a16="http://schemas.microsoft.com/office/drawing/2014/main" id="{275148F9-F931-8FB9-0D88-4F9735FCC418}"/>
              </a:ext>
            </a:extLst>
          </p:cNvPr>
          <p:cNvSpPr/>
          <p:nvPr/>
        </p:nvSpPr>
        <p:spPr>
          <a:xfrm>
            <a:off x="1823641" y="2500734"/>
            <a:ext cx="4248150" cy="12949"/>
          </a:xfrm>
          <a:prstGeom prst="roundRect">
            <a:avLst>
              <a:gd name="adj" fmla="val 450462"/>
            </a:avLst>
          </a:prstGeom>
          <a:solidFill>
            <a:srgbClr val="B8BFDF"/>
          </a:solidFill>
          <a:ln/>
        </p:spPr>
        <p:txBody>
          <a:bodyPr/>
          <a:lstStyle/>
          <a:p>
            <a:pPr defTabSz="762038">
              <a:defRPr/>
            </a:pPr>
            <a:endParaRPr lang="es-DO" sz="1500" b="1">
              <a:latin typeface="Calibri" panose="020F0502020204030204"/>
            </a:endParaRPr>
          </a:p>
        </p:txBody>
      </p:sp>
      <p:pic>
        <p:nvPicPr>
          <p:cNvPr id="12" name="Image 2" descr="preencoded.png">
            <a:extLst>
              <a:ext uri="{FF2B5EF4-FFF2-40B4-BE49-F238E27FC236}">
                <a16:creationId xmlns:a16="http://schemas.microsoft.com/office/drawing/2014/main" id="{076ECA82-CA99-D6A0-9BD5-CF39CCD4A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95" y="2529978"/>
            <a:ext cx="1741389" cy="1362969"/>
          </a:xfrm>
          <a:prstGeom prst="rect">
            <a:avLst/>
          </a:prstGeom>
        </p:spPr>
      </p:pic>
      <p:sp>
        <p:nvSpPr>
          <p:cNvPr id="13" name="Text 6">
            <a:extLst>
              <a:ext uri="{FF2B5EF4-FFF2-40B4-BE49-F238E27FC236}">
                <a16:creationId xmlns:a16="http://schemas.microsoft.com/office/drawing/2014/main" id="{9B6409C0-C236-F235-AC48-3C6125B03CD1}"/>
              </a:ext>
            </a:extLst>
          </p:cNvPr>
          <p:cNvSpPr/>
          <p:nvPr/>
        </p:nvSpPr>
        <p:spPr>
          <a:xfrm>
            <a:off x="1444130" y="2877345"/>
            <a:ext cx="84534" cy="25915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62038">
              <a:lnSpc>
                <a:spcPts val="2041"/>
              </a:lnSpc>
              <a:defRPr/>
            </a:pPr>
            <a:r>
              <a:rPr lang="en-US" sz="1276" b="1"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1276" b="1">
              <a:latin typeface="Calibri" panose="020F0502020204030204"/>
            </a:endParaRPr>
          </a:p>
        </p:txBody>
      </p:sp>
      <p:sp>
        <p:nvSpPr>
          <p:cNvPr id="14" name="Text 7">
            <a:extLst>
              <a:ext uri="{FF2B5EF4-FFF2-40B4-BE49-F238E27FC236}">
                <a16:creationId xmlns:a16="http://schemas.microsoft.com/office/drawing/2014/main" id="{4AB901D1-91DB-35D0-A12F-571328981BE5}"/>
              </a:ext>
            </a:extLst>
          </p:cNvPr>
          <p:cNvSpPr/>
          <p:nvPr/>
        </p:nvSpPr>
        <p:spPr>
          <a:xfrm>
            <a:off x="2225576" y="2659559"/>
            <a:ext cx="1620143" cy="202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2038">
              <a:lnSpc>
                <a:spcPts val="1595"/>
              </a:lnSpc>
              <a:defRPr/>
            </a:pPr>
            <a:r>
              <a:rPr lang="en-US" sz="1600" b="1">
                <a:solidFill>
                  <a:schemeClr val="tx2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Responsabilidad</a:t>
            </a:r>
            <a:endParaRPr lang="en-US" sz="1600" b="1">
              <a:solidFill>
                <a:schemeClr val="tx2"/>
              </a:solidFill>
              <a:latin typeface="Calibri" panose="020F0502020204030204"/>
            </a:endParaRPr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CE12EAF8-58BA-E6A4-2677-A743999AE117}"/>
              </a:ext>
            </a:extLst>
          </p:cNvPr>
          <p:cNvSpPr/>
          <p:nvPr/>
        </p:nvSpPr>
        <p:spPr>
          <a:xfrm>
            <a:off x="2470843" y="2939752"/>
            <a:ext cx="3503714" cy="414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2038">
              <a:lnSpc>
                <a:spcPts val="1633"/>
              </a:lnSpc>
              <a:defRPr/>
            </a:pPr>
            <a:r>
              <a:rPr lang="en-US" sz="1021" b="1">
                <a:latin typeface="Nobile" pitchFamily="34" charset="0"/>
                <a:ea typeface="Nobile" pitchFamily="34" charset="-122"/>
                <a:cs typeface="Nobile" pitchFamily="34" charset="-120"/>
              </a:rPr>
              <a:t>Asumir la responsabilidad por las decisiones y acciones de los sistemas de IA</a:t>
            </a:r>
            <a:endParaRPr lang="en-US" sz="1021" b="1">
              <a:latin typeface="Calibri" panose="020F0502020204030204"/>
            </a:endParaRPr>
          </a:p>
        </p:txBody>
      </p:sp>
      <p:sp>
        <p:nvSpPr>
          <p:cNvPr id="16" name="Shape 9">
            <a:extLst>
              <a:ext uri="{FF2B5EF4-FFF2-40B4-BE49-F238E27FC236}">
                <a16:creationId xmlns:a16="http://schemas.microsoft.com/office/drawing/2014/main" id="{134A2A0A-0921-17CA-957F-5E231921342F}"/>
              </a:ext>
            </a:extLst>
          </p:cNvPr>
          <p:cNvSpPr/>
          <p:nvPr/>
        </p:nvSpPr>
        <p:spPr>
          <a:xfrm>
            <a:off x="2128343" y="3486968"/>
            <a:ext cx="3943449" cy="12949"/>
          </a:xfrm>
          <a:prstGeom prst="roundRect">
            <a:avLst>
              <a:gd name="adj" fmla="val 450462"/>
            </a:avLst>
          </a:prstGeom>
          <a:solidFill>
            <a:srgbClr val="B8BFDF"/>
          </a:solidFill>
          <a:ln/>
        </p:spPr>
        <p:txBody>
          <a:bodyPr/>
          <a:lstStyle/>
          <a:p>
            <a:pPr defTabSz="762038">
              <a:defRPr/>
            </a:pPr>
            <a:endParaRPr lang="es-DO" sz="1500" b="1">
              <a:latin typeface="Calibri" panose="020F0502020204030204"/>
            </a:endParaRPr>
          </a:p>
        </p:txBody>
      </p:sp>
      <p:pic>
        <p:nvPicPr>
          <p:cNvPr id="17" name="Image 3" descr="preencoded.png">
            <a:extLst>
              <a:ext uri="{FF2B5EF4-FFF2-40B4-BE49-F238E27FC236}">
                <a16:creationId xmlns:a16="http://schemas.microsoft.com/office/drawing/2014/main" id="{70837033-7718-DD54-0987-9E96B164C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94" y="3516213"/>
            <a:ext cx="2612132" cy="1362969"/>
          </a:xfrm>
          <a:prstGeom prst="rect">
            <a:avLst/>
          </a:prstGeom>
        </p:spPr>
      </p:pic>
      <p:sp>
        <p:nvSpPr>
          <p:cNvPr id="18" name="Text 10">
            <a:extLst>
              <a:ext uri="{FF2B5EF4-FFF2-40B4-BE49-F238E27FC236}">
                <a16:creationId xmlns:a16="http://schemas.microsoft.com/office/drawing/2014/main" id="{6319D76E-0BCD-E4A1-79F2-2B4660FD7209}"/>
              </a:ext>
            </a:extLst>
          </p:cNvPr>
          <p:cNvSpPr/>
          <p:nvPr/>
        </p:nvSpPr>
        <p:spPr>
          <a:xfrm>
            <a:off x="1441054" y="3863579"/>
            <a:ext cx="90983" cy="25915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62038">
              <a:lnSpc>
                <a:spcPts val="2041"/>
              </a:lnSpc>
              <a:defRPr/>
            </a:pPr>
            <a:r>
              <a:rPr lang="en-US" sz="1276" b="1"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1276" b="1">
              <a:latin typeface="Calibri" panose="020F0502020204030204"/>
            </a:endParaRPr>
          </a:p>
        </p:txBody>
      </p:sp>
      <p:sp>
        <p:nvSpPr>
          <p:cNvPr id="19" name="Text 11">
            <a:extLst>
              <a:ext uri="{FF2B5EF4-FFF2-40B4-BE49-F238E27FC236}">
                <a16:creationId xmlns:a16="http://schemas.microsoft.com/office/drawing/2014/main" id="{72BC4945-3E3E-F30D-BFD5-0125DBF983F3}"/>
              </a:ext>
            </a:extLst>
          </p:cNvPr>
          <p:cNvSpPr/>
          <p:nvPr/>
        </p:nvSpPr>
        <p:spPr>
          <a:xfrm>
            <a:off x="2530376" y="3645793"/>
            <a:ext cx="1620143" cy="202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2038">
              <a:lnSpc>
                <a:spcPts val="1595"/>
              </a:lnSpc>
              <a:defRPr/>
            </a:pPr>
            <a:r>
              <a:rPr lang="en-US" sz="1600" b="1">
                <a:solidFill>
                  <a:schemeClr val="tx2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Privacidad</a:t>
            </a:r>
            <a:endParaRPr lang="en-US" sz="1600" b="1">
              <a:solidFill>
                <a:schemeClr val="tx2"/>
              </a:solidFill>
              <a:latin typeface="Calibri" panose="020F0502020204030204"/>
            </a:endParaRPr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04533798-E8C2-C405-500E-65E2BDFFBD98}"/>
              </a:ext>
            </a:extLst>
          </p:cNvPr>
          <p:cNvSpPr/>
          <p:nvPr/>
        </p:nvSpPr>
        <p:spPr>
          <a:xfrm>
            <a:off x="3036886" y="3925987"/>
            <a:ext cx="2937671" cy="414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2038">
              <a:lnSpc>
                <a:spcPts val="1633"/>
              </a:lnSpc>
              <a:defRPr/>
            </a:pPr>
            <a:r>
              <a:rPr lang="en-US" sz="1021" b="1">
                <a:latin typeface="Nobile" pitchFamily="34" charset="0"/>
                <a:ea typeface="Nobile" pitchFamily="34" charset="-122"/>
                <a:cs typeface="Nobile" pitchFamily="34" charset="-120"/>
              </a:rPr>
              <a:t>Proteger la privacidad y los datos personales de los usuarios</a:t>
            </a:r>
            <a:endParaRPr lang="en-US" sz="1021" b="1">
              <a:latin typeface="Calibri" panose="020F0502020204030204"/>
            </a:endParaRPr>
          </a:p>
        </p:txBody>
      </p:sp>
      <p:sp>
        <p:nvSpPr>
          <p:cNvPr id="21" name="Shape 13">
            <a:extLst>
              <a:ext uri="{FF2B5EF4-FFF2-40B4-BE49-F238E27FC236}">
                <a16:creationId xmlns:a16="http://schemas.microsoft.com/office/drawing/2014/main" id="{D0D314A0-A805-FFB0-7B6C-E3D1D3F2CE29}"/>
              </a:ext>
            </a:extLst>
          </p:cNvPr>
          <p:cNvSpPr/>
          <p:nvPr/>
        </p:nvSpPr>
        <p:spPr>
          <a:xfrm>
            <a:off x="2433143" y="4473203"/>
            <a:ext cx="3638649" cy="12949"/>
          </a:xfrm>
          <a:prstGeom prst="roundRect">
            <a:avLst>
              <a:gd name="adj" fmla="val 450462"/>
            </a:avLst>
          </a:prstGeom>
          <a:solidFill>
            <a:srgbClr val="B8BFDF"/>
          </a:solidFill>
          <a:ln/>
        </p:spPr>
        <p:txBody>
          <a:bodyPr/>
          <a:lstStyle/>
          <a:p>
            <a:pPr defTabSz="762038">
              <a:defRPr/>
            </a:pPr>
            <a:endParaRPr lang="es-DO" sz="1500" b="1">
              <a:latin typeface="Calibri" panose="020F0502020204030204"/>
            </a:endParaRPr>
          </a:p>
        </p:txBody>
      </p:sp>
      <p:pic>
        <p:nvPicPr>
          <p:cNvPr id="22" name="Image 4" descr="preencoded.png">
            <a:extLst>
              <a:ext uri="{FF2B5EF4-FFF2-40B4-BE49-F238E27FC236}">
                <a16:creationId xmlns:a16="http://schemas.microsoft.com/office/drawing/2014/main" id="{F8912764-59FD-9F2B-B02A-383628E3C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94" y="4502448"/>
            <a:ext cx="3482876" cy="1362969"/>
          </a:xfrm>
          <a:prstGeom prst="rect">
            <a:avLst/>
          </a:prstGeom>
        </p:spPr>
      </p:pic>
      <p:sp>
        <p:nvSpPr>
          <p:cNvPr id="23" name="Text 14">
            <a:extLst>
              <a:ext uri="{FF2B5EF4-FFF2-40B4-BE49-F238E27FC236}">
                <a16:creationId xmlns:a16="http://schemas.microsoft.com/office/drawing/2014/main" id="{A9F53641-EB26-D974-8855-F77484FA29E2}"/>
              </a:ext>
            </a:extLst>
          </p:cNvPr>
          <p:cNvSpPr/>
          <p:nvPr/>
        </p:nvSpPr>
        <p:spPr>
          <a:xfrm>
            <a:off x="1445220" y="4849813"/>
            <a:ext cx="82352" cy="25915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62038">
              <a:lnSpc>
                <a:spcPts val="2041"/>
              </a:lnSpc>
              <a:defRPr/>
            </a:pPr>
            <a:r>
              <a:rPr lang="en-US" sz="1276" b="1">
                <a:latin typeface="Corben" pitchFamily="34" charset="0"/>
                <a:ea typeface="Corben" pitchFamily="34" charset="-122"/>
                <a:cs typeface="Corben" pitchFamily="34" charset="-120"/>
              </a:rPr>
              <a:t>4</a:t>
            </a:r>
            <a:endParaRPr lang="en-US" sz="1276" b="1">
              <a:latin typeface="Calibri" panose="020F0502020204030204"/>
            </a:endParaRPr>
          </a:p>
        </p:txBody>
      </p:sp>
      <p:sp>
        <p:nvSpPr>
          <p:cNvPr id="24" name="Text 15">
            <a:extLst>
              <a:ext uri="{FF2B5EF4-FFF2-40B4-BE49-F238E27FC236}">
                <a16:creationId xmlns:a16="http://schemas.microsoft.com/office/drawing/2014/main" id="{1C3A3EF0-355F-87F0-2ECB-1AD7E3F186AA}"/>
              </a:ext>
            </a:extLst>
          </p:cNvPr>
          <p:cNvSpPr/>
          <p:nvPr/>
        </p:nvSpPr>
        <p:spPr>
          <a:xfrm>
            <a:off x="2835078" y="4632028"/>
            <a:ext cx="1620143" cy="202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2038">
              <a:lnSpc>
                <a:spcPts val="1595"/>
              </a:lnSpc>
              <a:defRPr/>
            </a:pPr>
            <a:r>
              <a:rPr lang="en-US" sz="1600" b="1">
                <a:solidFill>
                  <a:schemeClr val="tx2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Equidad</a:t>
            </a:r>
            <a:endParaRPr lang="en-US" sz="1600" b="1">
              <a:solidFill>
                <a:schemeClr val="tx2"/>
              </a:solidFill>
              <a:latin typeface="Calibri" panose="020F0502020204030204"/>
            </a:endParaRPr>
          </a:p>
        </p:txBody>
      </p:sp>
      <p:sp>
        <p:nvSpPr>
          <p:cNvPr id="25" name="Text 16">
            <a:extLst>
              <a:ext uri="{FF2B5EF4-FFF2-40B4-BE49-F238E27FC236}">
                <a16:creationId xmlns:a16="http://schemas.microsoft.com/office/drawing/2014/main" id="{6311F11F-50C8-A440-FF6E-A21783F31E1C}"/>
              </a:ext>
            </a:extLst>
          </p:cNvPr>
          <p:cNvSpPr/>
          <p:nvPr/>
        </p:nvSpPr>
        <p:spPr>
          <a:xfrm>
            <a:off x="2835077" y="4912221"/>
            <a:ext cx="3139480" cy="414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2038">
              <a:lnSpc>
                <a:spcPts val="1633"/>
              </a:lnSpc>
              <a:defRPr/>
            </a:pPr>
            <a:r>
              <a:rPr lang="en-US" sz="1021" b="1">
                <a:latin typeface="Nobile" pitchFamily="34" charset="0"/>
                <a:ea typeface="Nobile" pitchFamily="34" charset="-122"/>
                <a:cs typeface="Nobile" pitchFamily="34" charset="-120"/>
              </a:rPr>
              <a:t>Evitar sesgos y garantizar la igualdad de oportunidades</a:t>
            </a:r>
            <a:endParaRPr lang="en-US" sz="1021" b="1">
              <a:latin typeface="Calibri" panose="020F0502020204030204"/>
            </a:endParaRPr>
          </a:p>
        </p:txBody>
      </p:sp>
      <p:sp>
        <p:nvSpPr>
          <p:cNvPr id="26" name="Shape 17">
            <a:extLst>
              <a:ext uri="{FF2B5EF4-FFF2-40B4-BE49-F238E27FC236}">
                <a16:creationId xmlns:a16="http://schemas.microsoft.com/office/drawing/2014/main" id="{8D7AC763-D46D-3D4D-AB44-AAECEA9B7070}"/>
              </a:ext>
            </a:extLst>
          </p:cNvPr>
          <p:cNvSpPr/>
          <p:nvPr/>
        </p:nvSpPr>
        <p:spPr>
          <a:xfrm>
            <a:off x="2737843" y="5459437"/>
            <a:ext cx="3333949" cy="12949"/>
          </a:xfrm>
          <a:prstGeom prst="roundRect">
            <a:avLst>
              <a:gd name="adj" fmla="val 450462"/>
            </a:avLst>
          </a:prstGeom>
          <a:solidFill>
            <a:srgbClr val="B8BFDF"/>
          </a:solidFill>
          <a:ln/>
        </p:spPr>
        <p:txBody>
          <a:bodyPr/>
          <a:lstStyle/>
          <a:p>
            <a:pPr defTabSz="762038">
              <a:defRPr/>
            </a:pPr>
            <a:endParaRPr lang="es-DO" sz="1500" b="1">
              <a:latin typeface="Calibri" panose="020F0502020204030204"/>
            </a:endParaRPr>
          </a:p>
        </p:txBody>
      </p:sp>
      <p:pic>
        <p:nvPicPr>
          <p:cNvPr id="27" name="Image 5" descr="preencoded.png">
            <a:extLst>
              <a:ext uri="{FF2B5EF4-FFF2-40B4-BE49-F238E27FC236}">
                <a16:creationId xmlns:a16="http://schemas.microsoft.com/office/drawing/2014/main" id="{5496B3F0-B009-1A47-9300-B03A43580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206" y="5488682"/>
            <a:ext cx="4353619" cy="1362969"/>
          </a:xfrm>
          <a:prstGeom prst="rect">
            <a:avLst/>
          </a:prstGeom>
        </p:spPr>
      </p:pic>
      <p:sp>
        <p:nvSpPr>
          <p:cNvPr id="28" name="Text 18">
            <a:extLst>
              <a:ext uri="{FF2B5EF4-FFF2-40B4-BE49-F238E27FC236}">
                <a16:creationId xmlns:a16="http://schemas.microsoft.com/office/drawing/2014/main" id="{2BADF1E8-C665-BDD2-49F1-A9874ED37DB7}"/>
              </a:ext>
            </a:extLst>
          </p:cNvPr>
          <p:cNvSpPr/>
          <p:nvPr/>
        </p:nvSpPr>
        <p:spPr>
          <a:xfrm>
            <a:off x="1440955" y="5836048"/>
            <a:ext cx="91182" cy="25915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62038">
              <a:lnSpc>
                <a:spcPts val="2041"/>
              </a:lnSpc>
              <a:defRPr/>
            </a:pPr>
            <a:r>
              <a:rPr lang="en-US" sz="1276" b="1">
                <a:latin typeface="Corben" pitchFamily="34" charset="0"/>
                <a:ea typeface="Corben" pitchFamily="34" charset="-122"/>
                <a:cs typeface="Corben" pitchFamily="34" charset="-120"/>
              </a:rPr>
              <a:t>5</a:t>
            </a:r>
            <a:endParaRPr lang="en-US" sz="1276" b="1">
              <a:latin typeface="Calibri" panose="020F0502020204030204"/>
            </a:endParaRPr>
          </a:p>
        </p:txBody>
      </p:sp>
      <p:sp>
        <p:nvSpPr>
          <p:cNvPr id="29" name="Text 19">
            <a:extLst>
              <a:ext uri="{FF2B5EF4-FFF2-40B4-BE49-F238E27FC236}">
                <a16:creationId xmlns:a16="http://schemas.microsoft.com/office/drawing/2014/main" id="{B485FE95-F3FB-C7DC-7919-C38725D1CCCE}"/>
              </a:ext>
            </a:extLst>
          </p:cNvPr>
          <p:cNvSpPr/>
          <p:nvPr/>
        </p:nvSpPr>
        <p:spPr>
          <a:xfrm>
            <a:off x="3139878" y="5618262"/>
            <a:ext cx="1620143" cy="2025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62038">
              <a:lnSpc>
                <a:spcPts val="1595"/>
              </a:lnSpc>
              <a:defRPr/>
            </a:pPr>
            <a:r>
              <a:rPr lang="en-US" sz="1600" b="1">
                <a:latin typeface="Corben" pitchFamily="34" charset="0"/>
                <a:ea typeface="Corben" pitchFamily="34" charset="-122"/>
                <a:cs typeface="Corben" pitchFamily="34" charset="-120"/>
              </a:rPr>
              <a:t>Seguridad</a:t>
            </a:r>
            <a:endParaRPr lang="en-US" sz="1600" b="1">
              <a:latin typeface="Calibri" panose="020F0502020204030204"/>
            </a:endParaRPr>
          </a:p>
        </p:txBody>
      </p:sp>
      <p:sp>
        <p:nvSpPr>
          <p:cNvPr id="30" name="Text 20">
            <a:extLst>
              <a:ext uri="{FF2B5EF4-FFF2-40B4-BE49-F238E27FC236}">
                <a16:creationId xmlns:a16="http://schemas.microsoft.com/office/drawing/2014/main" id="{45F5CE01-BC3B-C4E8-21D7-C8A2DAA375D8}"/>
              </a:ext>
            </a:extLst>
          </p:cNvPr>
          <p:cNvSpPr/>
          <p:nvPr/>
        </p:nvSpPr>
        <p:spPr>
          <a:xfrm>
            <a:off x="3139877" y="5898455"/>
            <a:ext cx="2834680" cy="414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2038">
              <a:lnSpc>
                <a:spcPts val="1633"/>
              </a:lnSpc>
              <a:defRPr/>
            </a:pPr>
            <a:r>
              <a:rPr lang="en-US" sz="1021" b="1">
                <a:latin typeface="Nobile" pitchFamily="34" charset="0"/>
                <a:ea typeface="Nobile" pitchFamily="34" charset="-122"/>
                <a:cs typeface="Nobile" pitchFamily="34" charset="-120"/>
              </a:rPr>
              <a:t>Garantizar la seguridad de los sistemas de IA y sus usuarios</a:t>
            </a:r>
            <a:endParaRPr lang="en-US" sz="1021" b="1">
              <a:latin typeface="Calibri" panose="020F0502020204030204"/>
            </a:endParaRP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DF1B6561-EF5B-0832-3ECF-319ACAA5187C}"/>
              </a:ext>
            </a:extLst>
          </p:cNvPr>
          <p:cNvSpPr/>
          <p:nvPr/>
        </p:nvSpPr>
        <p:spPr>
          <a:xfrm>
            <a:off x="6000750" y="1320800"/>
            <a:ext cx="5768678" cy="86479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>
              <a:lnSpc>
                <a:spcPts val="3406"/>
              </a:lnSpc>
            </a:pPr>
            <a:r>
              <a:rPr lang="en-US" sz="2725" b="1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Uso</a:t>
            </a:r>
            <a:r>
              <a:rPr lang="en-US" sz="2725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de la </a:t>
            </a:r>
            <a:r>
              <a:rPr lang="en-US" sz="2725" b="1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Inteligencia</a:t>
            </a:r>
            <a:r>
              <a:rPr lang="en-US" sz="2725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Artificial</a:t>
            </a:r>
          </a:p>
          <a:p>
            <a:pPr algn="r">
              <a:lnSpc>
                <a:spcPts val="3406"/>
              </a:lnSpc>
            </a:pPr>
            <a:r>
              <a:rPr lang="en-US" sz="2725" b="1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Principios</a:t>
            </a:r>
            <a:r>
              <a:rPr lang="en-US" sz="2725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725" b="1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éticos</a:t>
            </a:r>
            <a:endParaRPr lang="en-US" sz="2725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126" name="Picture 6" descr="Consejo europeo adopta primer tratado vinculante sobre inteligencia  artificial">
            <a:extLst>
              <a:ext uri="{FF2B5EF4-FFF2-40B4-BE49-F238E27FC236}">
                <a16:creationId xmlns:a16="http://schemas.microsoft.com/office/drawing/2014/main" id="{1923CA9C-4C83-E4F7-1921-28FF25916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378" y="2348371"/>
            <a:ext cx="5312404" cy="398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EFE4818-81F4-15FB-60D1-3B21146133C2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97CEC4C-EC60-F596-FA8D-4B0CB0C3B8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E4F7FECC-0878-FED3-42E6-120CC133E6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5614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7F51C5-122D-4235-12B2-33AF0F9B8B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7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913619-3F39-E141-A725-A6D1FCE59564}"/>
              </a:ext>
            </a:extLst>
          </p:cNvPr>
          <p:cNvSpPr/>
          <p:nvPr/>
        </p:nvSpPr>
        <p:spPr>
          <a:xfrm>
            <a:off x="0" y="2707638"/>
            <a:ext cx="12191999" cy="4150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80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53224C12-E86E-B60B-9963-91AA9734C33E}"/>
              </a:ext>
            </a:extLst>
          </p:cNvPr>
          <p:cNvSpPr/>
          <p:nvPr/>
        </p:nvSpPr>
        <p:spPr>
          <a:xfrm>
            <a:off x="763290" y="1257498"/>
            <a:ext cx="7877790" cy="1888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91"/>
              </a:lnSpc>
            </a:pPr>
            <a:r>
              <a:rPr lang="en-US" sz="2800" b="1" err="1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Innovaci</a:t>
            </a:r>
            <a:r>
              <a:rPr lang="es-DO" sz="2800" b="1" err="1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ó</a:t>
            </a:r>
            <a:r>
              <a:rPr lang="en-US" sz="2800" b="1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n digital </a:t>
            </a:r>
            <a:r>
              <a:rPr lang="en-US" sz="2800" b="1" err="1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apoyados</a:t>
            </a:r>
            <a:r>
              <a:rPr lang="en-US" sz="2800" b="1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2800" b="1" err="1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en</a:t>
            </a:r>
            <a:r>
              <a:rPr lang="en-US" sz="2800" b="1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la IA</a:t>
            </a:r>
          </a:p>
          <a:p>
            <a:pPr>
              <a:lnSpc>
                <a:spcPts val="4291"/>
              </a:lnSpc>
            </a:pPr>
            <a:r>
              <a:rPr lang="en-US" sz="2400" err="1">
                <a:solidFill>
                  <a:schemeClr val="bg1"/>
                </a:solidFill>
                <a:latin typeface="Raleway"/>
              </a:rPr>
              <a:t>Industrias</a:t>
            </a:r>
            <a:r>
              <a:rPr lang="en-US" sz="2400">
                <a:solidFill>
                  <a:schemeClr val="bg1"/>
                </a:solidFill>
                <a:latin typeface="Raleway"/>
              </a:rPr>
              <a:t> que </a:t>
            </a:r>
            <a:r>
              <a:rPr lang="en-US" sz="2400" err="1">
                <a:solidFill>
                  <a:schemeClr val="bg1"/>
                </a:solidFill>
                <a:latin typeface="Raleway"/>
              </a:rPr>
              <a:t>lideran</a:t>
            </a:r>
            <a:r>
              <a:rPr lang="en-US" sz="2400">
                <a:solidFill>
                  <a:schemeClr val="bg1"/>
                </a:solidFill>
                <a:latin typeface="Raleway"/>
              </a:rPr>
              <a:t> a </a:t>
            </a:r>
            <a:r>
              <a:rPr lang="en-US" sz="2400" err="1">
                <a:solidFill>
                  <a:schemeClr val="bg1"/>
                </a:solidFill>
                <a:latin typeface="Raleway"/>
              </a:rPr>
              <a:t>través</a:t>
            </a:r>
            <a:r>
              <a:rPr lang="en-US" sz="2400">
                <a:solidFill>
                  <a:schemeClr val="bg1"/>
                </a:solidFill>
                <a:latin typeface="Raleway"/>
              </a:rPr>
              <a:t> de la </a:t>
            </a:r>
            <a:r>
              <a:rPr lang="en-US" sz="2400" err="1">
                <a:solidFill>
                  <a:schemeClr val="bg1"/>
                </a:solidFill>
                <a:latin typeface="Raleway"/>
              </a:rPr>
              <a:t>tecnología</a:t>
            </a:r>
            <a:r>
              <a:rPr lang="en-US" sz="2400">
                <a:solidFill>
                  <a:schemeClr val="bg1"/>
                </a:solidFill>
                <a:latin typeface="Raleway"/>
              </a:rPr>
              <a:t>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251C100-8FA4-F990-E464-F2BFCDE00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982454"/>
            <a:ext cx="3562350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DO" altLang="es-DO" sz="2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Manufactura: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Mantenimiento predictivo</a:t>
            </a:r>
            <a:r>
              <a:rPr lang="es-DO" altLang="es-DO" sz="14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r>
              <a:rPr lang="es-DO" altLang="es-DO" sz="14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IA se utiliza para predecir cuándo los equipos necesitan mantenimiento, reduciendo el tiempo de inactividad y mejorando la eficiencia operativa.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4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Control de calidad automatizado:</a:t>
            </a:r>
            <a:r>
              <a:rPr lang="es-DO" altLang="es-DO" sz="16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DO" altLang="es-DO" sz="14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Sistemas de visión artificial para detectar defectos en productos con mayor precisión que los humanos.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4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EF801BA-6A02-B9B8-D4EF-7B8755E42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531088"/>
            <a:ext cx="356235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20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DO" altLang="es-DO" sz="2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Salud: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Diagnóstico asistido por IA:</a:t>
            </a:r>
            <a:r>
              <a:rPr lang="es-DO" altLang="es-DO" sz="16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DO" altLang="es-DO" sz="14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Herramientas de IA que analizan imágenes médicas para ayudar a los médicos a diagnosticar enfermedades.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Desarrollo de medicamentos:</a:t>
            </a:r>
            <a:r>
              <a:rPr lang="es-DO" altLang="es-DO" sz="16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IA </a:t>
            </a:r>
            <a:r>
              <a:rPr lang="es-DO" altLang="es-DO" sz="14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acelera el descubrimiento de nuevos fármacos al identificar posibles candidatos a partir de grandes conjuntos de datos biológicos.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90A2489-F56F-8746-8D6D-4C257F031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2962360"/>
            <a:ext cx="3314701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DO" altLang="es-DO" sz="2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Finanzas: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Detección de fraudes:</a:t>
            </a:r>
            <a:r>
              <a:rPr lang="es-DO" altLang="es-DO" sz="16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DO" altLang="es-DO" sz="14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Algoritmos de IA que analizan transacciones en tiempo real para detectar patrones sospechosos y prevenir fraudes.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4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Asesores financieros virtuales:</a:t>
            </a:r>
            <a:r>
              <a:rPr lang="es-DO" altLang="es-DO" sz="16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DO" altLang="es-DO" sz="14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 que proporciona recomendaciones personalizadas sobre inversiones basadas en el perfil y las preferencias del cliente.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4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03BE06-EA57-36DA-B362-C15518ECBA04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DCB4EDA-DA43-7A50-E62B-45612DB96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16D049C-31A9-746E-ED55-2BE309544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036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30 casos prácticos de implantación. Con la IA y la automatización  industrial como protagonistas">
            <a:extLst>
              <a:ext uri="{FF2B5EF4-FFF2-40B4-BE49-F238E27FC236}">
                <a16:creationId xmlns:a16="http://schemas.microsoft.com/office/drawing/2014/main" id="{AD54B8E0-D54F-FE51-B26A-3991FACA9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29286"/>
          <a:stretch/>
        </p:blipFill>
        <p:spPr bwMode="auto">
          <a:xfrm>
            <a:off x="-19049" y="476250"/>
            <a:ext cx="12203505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11F530-FBAA-62D2-25E2-3B0402757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312192"/>
            <a:ext cx="3333751" cy="340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DO" altLang="es-DO" sz="2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Transporte y Logística: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Rutas optimizadas:</a:t>
            </a:r>
            <a:r>
              <a:rPr lang="es-DO" altLang="es-DO" sz="16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DO" altLang="es-DO" sz="1417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 para optimizar rutas de entrega, reduciendo el tiempo y costos de transporte.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Vehículos autónomos:</a:t>
            </a:r>
            <a:r>
              <a:rPr lang="es-DO" altLang="es-DO" sz="16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DO" altLang="es-DO" sz="1417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Desarrollo de coches y camiones autónomos que podrían transformar la logística y el transporte en general.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BC57BE1-7FD8-8A26-A489-434C1809F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1" y="3338854"/>
            <a:ext cx="3333751" cy="365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20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DO" altLang="es-DO" sz="2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Recursos Humanos: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Reclutamiento y selección</a:t>
            </a:r>
            <a:r>
              <a:rPr lang="es-DO" altLang="es-DO" sz="1417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r>
              <a:rPr lang="es-DO" altLang="es-DO" sz="1417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IA que analiza currículums y perfiles de candidatos para identificar los mejores talentos.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417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Análisis de sentimiento:</a:t>
            </a:r>
            <a:r>
              <a:rPr lang="es-DO" altLang="es-DO" sz="16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DO" altLang="es-DO" sz="1417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Herramientas que analizan el bienestar de los empleados a través de sus comunicaciones internas.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417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EE188C2-EAB1-F89F-B139-B8D7DC619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4350" y="3401640"/>
            <a:ext cx="3524250" cy="340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b="1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DO" altLang="es-DO" sz="20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Marketing y Ventas: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Publicidad dirigida:</a:t>
            </a:r>
            <a:r>
              <a:rPr lang="es-DO" altLang="es-DO" sz="16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DO" altLang="es-DO" sz="1417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Algoritmos que analizan el comportamiento del usuario para mostrar anuncios personalizados que tienen más probabilidades de conversión.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417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39" indent="-285739" algn="just" defTabSz="9143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DO" altLang="es-DO" sz="1600" b="1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Chatbots</a:t>
            </a:r>
            <a:r>
              <a:rPr lang="es-DO" altLang="es-DO" sz="1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r>
              <a:rPr lang="es-DO" altLang="es-DO" sz="16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s-DO" altLang="es-DO" sz="1417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 que proporciona atención al cliente las 24 horas del día, respondiendo preguntas comunes y solucionando problemas.</a:t>
            </a:r>
          </a:p>
          <a:p>
            <a:pPr algn="just" defTabSz="914363" eaLnBrk="0" fontAlgn="base" hangingPunct="0">
              <a:spcBef>
                <a:spcPct val="0"/>
              </a:spcBef>
              <a:spcAft>
                <a:spcPct val="0"/>
              </a:spcAft>
            </a:pPr>
            <a:endParaRPr lang="es-DO" altLang="es-DO" sz="160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928341-E74F-2346-40AF-AE83665D264D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4A34B1B-2572-4866-E243-561205FC4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A90F239-069D-3DBC-BE10-EF71F0EB2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4156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89BFE120-6C45-B4CB-4984-25B6D383904B}"/>
              </a:ext>
            </a:extLst>
          </p:cNvPr>
          <p:cNvSpPr/>
          <p:nvPr/>
        </p:nvSpPr>
        <p:spPr>
          <a:xfrm>
            <a:off x="0" y="0"/>
            <a:ext cx="12192000" cy="1308653"/>
          </a:xfrm>
          <a:prstGeom prst="rect">
            <a:avLst/>
          </a:prstGeom>
          <a:solidFill>
            <a:srgbClr val="1847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0416E2-CCE4-FEFD-6026-88F3797E60D2}"/>
              </a:ext>
            </a:extLst>
          </p:cNvPr>
          <p:cNvSpPr txBox="1"/>
          <p:nvPr/>
        </p:nvSpPr>
        <p:spPr>
          <a:xfrm>
            <a:off x="193489" y="3348725"/>
            <a:ext cx="4361016" cy="1800493"/>
          </a:xfrm>
          <a:prstGeom prst="rect">
            <a:avLst/>
          </a:prstGeom>
          <a:noFill/>
        </p:spPr>
        <p:txBody>
          <a:bodyPr wrap="square" lIns="76200" tIns="38100" rIns="76200" bIns="38100" anchor="t">
            <a:spAutoFit/>
          </a:bodyPr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63"/>
            <a:endParaRPr lang="es-E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4363"/>
            <a:r>
              <a:rPr lang="es-ES" sz="1600">
                <a:latin typeface="Calibri"/>
                <a:ea typeface="Calibri"/>
                <a:cs typeface="Calibri"/>
              </a:rPr>
              <a:t>Gracias a nuestro sistema de inteligencia de amenazas basado en IA, tenemos una mayor capacidad de monitorear, prevenir, identificar amenazas, generar reportes y generar recomendaciones a nuestros clientes con mayor agilidad.</a:t>
            </a:r>
            <a:endParaRPr lang="es-DO" sz="1600">
              <a:latin typeface="Calibri"/>
              <a:ea typeface="Calibri"/>
              <a:cs typeface="Calibri"/>
            </a:endParaRPr>
          </a:p>
        </p:txBody>
      </p:sp>
      <p:sp>
        <p:nvSpPr>
          <p:cNvPr id="4" name="Título 16">
            <a:extLst>
              <a:ext uri="{FF2B5EF4-FFF2-40B4-BE49-F238E27FC236}">
                <a16:creationId xmlns:a16="http://schemas.microsoft.com/office/drawing/2014/main" id="{D07960C3-A843-64E7-4032-A2731BE6E854}"/>
              </a:ext>
            </a:extLst>
          </p:cNvPr>
          <p:cNvSpPr txBox="1">
            <a:spLocks/>
          </p:cNvSpPr>
          <p:nvPr/>
        </p:nvSpPr>
        <p:spPr>
          <a:xfrm>
            <a:off x="206188" y="2615510"/>
            <a:ext cx="4695143" cy="870264"/>
          </a:xfrm>
          <a:prstGeom prst="rect">
            <a:avLst/>
          </a:prstGeom>
          <a:noFill/>
        </p:spPr>
        <p:txBody>
          <a:bodyPr/>
          <a:lstStyle>
            <a:lvl1pPr marL="0"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DO" sz="1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 IA NOS TRANSFIERE </a:t>
            </a:r>
            <a:br>
              <a:rPr lang="es-DO" sz="1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DO" sz="18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MAYOR AGILIDAD Y ALCANCE </a:t>
            </a:r>
          </a:p>
        </p:txBody>
      </p:sp>
      <p:pic>
        <p:nvPicPr>
          <p:cNvPr id="5" name="Picture 2" descr="https://www.cert.org/incident-management/products-services/images/cert_seal-1.gif">
            <a:extLst>
              <a:ext uri="{FF2B5EF4-FFF2-40B4-BE49-F238E27FC236}">
                <a16:creationId xmlns:a16="http://schemas.microsoft.com/office/drawing/2014/main" id="{59F5C965-ED79-00E3-D991-D5DB81B0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744" y="5640161"/>
            <a:ext cx="733595" cy="70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pribatua.org/wp-content/uploads/2016/08/ISO27001_logo.png">
            <a:extLst>
              <a:ext uri="{FF2B5EF4-FFF2-40B4-BE49-F238E27FC236}">
                <a16:creationId xmlns:a16="http://schemas.microsoft.com/office/drawing/2014/main" id="{1FED74CC-A12E-F6B4-5B96-48A65D516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65" y="5652345"/>
            <a:ext cx="733594" cy="7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A5D26B0-9546-E72A-DB06-4455B1EB4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37" y="5640161"/>
            <a:ext cx="945315" cy="903864"/>
          </a:xfrm>
          <a:prstGeom prst="rect">
            <a:avLst/>
          </a:prstGeom>
        </p:spPr>
      </p:pic>
      <p:pic>
        <p:nvPicPr>
          <p:cNvPr id="8" name="Picture 2" descr="Resultado de imagen para first logo">
            <a:extLst>
              <a:ext uri="{FF2B5EF4-FFF2-40B4-BE49-F238E27FC236}">
                <a16:creationId xmlns:a16="http://schemas.microsoft.com/office/drawing/2014/main" id="{7723DC63-0C97-3CFD-1B91-4189061B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23" y="5679622"/>
            <a:ext cx="1260614" cy="7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2C87345-027C-89E9-A87E-879BD6DF85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905" y="5652344"/>
            <a:ext cx="748561" cy="701425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7F955BF6-783E-25B7-32D5-47A9165A12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4774" y="301007"/>
            <a:ext cx="1544796" cy="513996"/>
          </a:xfrm>
          <a:prstGeom prst="rect">
            <a:avLst/>
          </a:prstGeom>
          <a:noFill/>
        </p:spPr>
      </p:pic>
      <p:sp>
        <p:nvSpPr>
          <p:cNvPr id="11" name="AutoShape 2" descr="Vista previa de imagen">
            <a:extLst>
              <a:ext uri="{FF2B5EF4-FFF2-40B4-BE49-F238E27FC236}">
                <a16:creationId xmlns:a16="http://schemas.microsoft.com/office/drawing/2014/main" id="{E1CAB7EB-BD36-F366-6EAE-F96B6BC0A1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37100" y="2197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GB"/>
          </a:p>
        </p:txBody>
      </p:sp>
      <p:pic>
        <p:nvPicPr>
          <p:cNvPr id="13" name="Imagen 12" descr="Pantalla de computadora con imágen de mujer&#10;&#10;Descripción generada automáticamente">
            <a:extLst>
              <a:ext uri="{FF2B5EF4-FFF2-40B4-BE49-F238E27FC236}">
                <a16:creationId xmlns:a16="http://schemas.microsoft.com/office/drawing/2014/main" id="{1277904C-D181-5B74-CADB-7AB93ACDF34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9087" r="4222" b="14435"/>
          <a:stretch/>
        </p:blipFill>
        <p:spPr>
          <a:xfrm>
            <a:off x="16038" y="-25521"/>
            <a:ext cx="4694373" cy="2369514"/>
          </a:xfrm>
          <a:prstGeom prst="rect">
            <a:avLst/>
          </a:prstGeom>
        </p:spPr>
      </p:pic>
      <p:sp>
        <p:nvSpPr>
          <p:cNvPr id="14" name="Google Shape;2052;p60">
            <a:extLst>
              <a:ext uri="{FF2B5EF4-FFF2-40B4-BE49-F238E27FC236}">
                <a16:creationId xmlns:a16="http://schemas.microsoft.com/office/drawing/2014/main" id="{2819919C-FC84-0275-9BA2-0DFA78DE8963}"/>
              </a:ext>
            </a:extLst>
          </p:cNvPr>
          <p:cNvSpPr txBox="1">
            <a:spLocks/>
          </p:cNvSpPr>
          <p:nvPr/>
        </p:nvSpPr>
        <p:spPr>
          <a:xfrm>
            <a:off x="4959065" y="441298"/>
            <a:ext cx="6556509" cy="12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INNOVACIÓN EN REPÚBLICA DOMINICANA</a:t>
            </a:r>
            <a:br>
              <a:rPr lang="es-ES"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ES" sz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es-ES" sz="16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SECURITY OPERATION CENTER) NAP DEL CARIBE</a:t>
            </a:r>
            <a:br>
              <a:rPr lang="es-ES" sz="16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ES" sz="16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s-ES" sz="120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Google Shape;2055;p60">
            <a:extLst>
              <a:ext uri="{FF2B5EF4-FFF2-40B4-BE49-F238E27FC236}">
                <a16:creationId xmlns:a16="http://schemas.microsoft.com/office/drawing/2014/main" id="{DC31B9E1-936E-B6A7-9268-867B37D9E7BC}"/>
              </a:ext>
            </a:extLst>
          </p:cNvPr>
          <p:cNvSpPr txBox="1">
            <a:spLocks/>
          </p:cNvSpPr>
          <p:nvPr/>
        </p:nvSpPr>
        <p:spPr>
          <a:xfrm>
            <a:off x="5370659" y="5157561"/>
            <a:ext cx="3446000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4400">
                <a:solidFill>
                  <a:schemeClr val="bg1"/>
                </a:solidFill>
              </a:rPr>
              <a:t>732</a:t>
            </a:r>
          </a:p>
        </p:txBody>
      </p:sp>
      <p:sp>
        <p:nvSpPr>
          <p:cNvPr id="18" name="Google Shape;2057;p60">
            <a:extLst>
              <a:ext uri="{FF2B5EF4-FFF2-40B4-BE49-F238E27FC236}">
                <a16:creationId xmlns:a16="http://schemas.microsoft.com/office/drawing/2014/main" id="{BE03C4CA-02C5-8986-4EE5-EA1BB81106C4}"/>
              </a:ext>
            </a:extLst>
          </p:cNvPr>
          <p:cNvSpPr/>
          <p:nvPr/>
        </p:nvSpPr>
        <p:spPr>
          <a:xfrm>
            <a:off x="9573356" y="4503394"/>
            <a:ext cx="2325935" cy="21908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27"/>
            <a:endParaRPr sz="2400">
              <a:solidFill>
                <a:srgbClr val="001633"/>
              </a:solidFill>
              <a:latin typeface="Arial"/>
            </a:endParaRPr>
          </a:p>
        </p:txBody>
      </p:sp>
      <p:sp>
        <p:nvSpPr>
          <p:cNvPr id="19" name="Google Shape;2058;p60">
            <a:extLst>
              <a:ext uri="{FF2B5EF4-FFF2-40B4-BE49-F238E27FC236}">
                <a16:creationId xmlns:a16="http://schemas.microsoft.com/office/drawing/2014/main" id="{572D8F96-86F7-227A-272B-EF8E401188E8}"/>
              </a:ext>
            </a:extLst>
          </p:cNvPr>
          <p:cNvSpPr txBox="1">
            <a:spLocks/>
          </p:cNvSpPr>
          <p:nvPr/>
        </p:nvSpPr>
        <p:spPr>
          <a:xfrm>
            <a:off x="9771368" y="4860669"/>
            <a:ext cx="2132353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+37.200</a:t>
            </a:r>
          </a:p>
        </p:txBody>
      </p:sp>
      <p:sp>
        <p:nvSpPr>
          <p:cNvPr id="20" name="Google Shape;2059;p60">
            <a:extLst>
              <a:ext uri="{FF2B5EF4-FFF2-40B4-BE49-F238E27FC236}">
                <a16:creationId xmlns:a16="http://schemas.microsoft.com/office/drawing/2014/main" id="{C1F33BE3-99A3-3DF6-BA0E-08B8FEDF70CB}"/>
              </a:ext>
            </a:extLst>
          </p:cNvPr>
          <p:cNvSpPr txBox="1">
            <a:spLocks/>
          </p:cNvSpPr>
          <p:nvPr/>
        </p:nvSpPr>
        <p:spPr>
          <a:xfrm>
            <a:off x="9818822" y="5310952"/>
            <a:ext cx="1950748" cy="138421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-228600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s-ES" kern="0">
                <a:solidFill>
                  <a:srgbClr val="001633"/>
                </a:solidFill>
              </a:rPr>
              <a:t>Eventos de ciberseguridad monitoreados por segundo</a:t>
            </a:r>
          </a:p>
          <a:p>
            <a:pPr indent="0" algn="ctr">
              <a:spcAft>
                <a:spcPts val="2133"/>
              </a:spcAft>
              <a:buFont typeface="Arial" panose="020B0604020202020204" pitchFamily="34" charset="0"/>
              <a:buNone/>
            </a:pPr>
            <a:endParaRPr lang="es-ES">
              <a:solidFill>
                <a:schemeClr val="accent6"/>
              </a:solidFill>
            </a:endParaRPr>
          </a:p>
        </p:txBody>
      </p:sp>
      <p:sp>
        <p:nvSpPr>
          <p:cNvPr id="21" name="Google Shape;2060;p60">
            <a:extLst>
              <a:ext uri="{FF2B5EF4-FFF2-40B4-BE49-F238E27FC236}">
                <a16:creationId xmlns:a16="http://schemas.microsoft.com/office/drawing/2014/main" id="{31E868B7-6EA7-7903-9DED-456EB8077CC9}"/>
              </a:ext>
            </a:extLst>
          </p:cNvPr>
          <p:cNvSpPr/>
          <p:nvPr/>
        </p:nvSpPr>
        <p:spPr>
          <a:xfrm>
            <a:off x="5324605" y="2444890"/>
            <a:ext cx="2425600" cy="24977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27"/>
            <a:endParaRPr sz="2400">
              <a:latin typeface="Arial"/>
            </a:endParaRPr>
          </a:p>
        </p:txBody>
      </p:sp>
      <p:sp>
        <p:nvSpPr>
          <p:cNvPr id="22" name="Google Shape;2061;p60">
            <a:extLst>
              <a:ext uri="{FF2B5EF4-FFF2-40B4-BE49-F238E27FC236}">
                <a16:creationId xmlns:a16="http://schemas.microsoft.com/office/drawing/2014/main" id="{B12E51EF-1312-4120-791B-0622ACBFBFC4}"/>
              </a:ext>
            </a:extLst>
          </p:cNvPr>
          <p:cNvSpPr txBox="1">
            <a:spLocks/>
          </p:cNvSpPr>
          <p:nvPr/>
        </p:nvSpPr>
        <p:spPr>
          <a:xfrm>
            <a:off x="5224847" y="2810812"/>
            <a:ext cx="2719887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-00:43</a:t>
            </a: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 </a:t>
            </a:r>
            <a:br>
              <a:rPr lang="en-GB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TTR</a:t>
            </a:r>
            <a:endParaRPr lang="en-GB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Google Shape;2062;p60">
            <a:extLst>
              <a:ext uri="{FF2B5EF4-FFF2-40B4-BE49-F238E27FC236}">
                <a16:creationId xmlns:a16="http://schemas.microsoft.com/office/drawing/2014/main" id="{62F5FBDD-2FF6-F65F-AF3C-E0DBBDE8B27D}"/>
              </a:ext>
            </a:extLst>
          </p:cNvPr>
          <p:cNvSpPr txBox="1">
            <a:spLocks/>
          </p:cNvSpPr>
          <p:nvPr/>
        </p:nvSpPr>
        <p:spPr>
          <a:xfrm>
            <a:off x="5277260" y="3734609"/>
            <a:ext cx="2362796" cy="11871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-228600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s-ES"/>
              <a:t>Tiempo de respuesta alertas complejas</a:t>
            </a:r>
          </a:p>
        </p:txBody>
      </p:sp>
      <p:cxnSp>
        <p:nvCxnSpPr>
          <p:cNvPr id="25" name="Google Shape;2064;p60">
            <a:extLst>
              <a:ext uri="{FF2B5EF4-FFF2-40B4-BE49-F238E27FC236}">
                <a16:creationId xmlns:a16="http://schemas.microsoft.com/office/drawing/2014/main" id="{AD4F6C5A-BCF9-4CC1-47E4-52F989ADA0B5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10736324" y="6694266"/>
            <a:ext cx="0" cy="43179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057;p60">
            <a:extLst>
              <a:ext uri="{FF2B5EF4-FFF2-40B4-BE49-F238E27FC236}">
                <a16:creationId xmlns:a16="http://schemas.microsoft.com/office/drawing/2014/main" id="{0BDE97AE-045C-AB92-5452-453878B3911C}"/>
              </a:ext>
            </a:extLst>
          </p:cNvPr>
          <p:cNvSpPr/>
          <p:nvPr/>
        </p:nvSpPr>
        <p:spPr>
          <a:xfrm>
            <a:off x="9236868" y="1493611"/>
            <a:ext cx="2894118" cy="27375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27"/>
            <a:endParaRPr sz="2400">
              <a:solidFill>
                <a:srgbClr val="001633"/>
              </a:solidFill>
              <a:latin typeface="Arial"/>
            </a:endParaRPr>
          </a:p>
        </p:txBody>
      </p:sp>
      <p:sp>
        <p:nvSpPr>
          <p:cNvPr id="29" name="Google Shape;2058;p60">
            <a:extLst>
              <a:ext uri="{FF2B5EF4-FFF2-40B4-BE49-F238E27FC236}">
                <a16:creationId xmlns:a16="http://schemas.microsoft.com/office/drawing/2014/main" id="{34477A4E-FDD6-B6CA-AEB8-4674CF44F216}"/>
              </a:ext>
            </a:extLst>
          </p:cNvPr>
          <p:cNvSpPr txBox="1">
            <a:spLocks/>
          </p:cNvSpPr>
          <p:nvPr/>
        </p:nvSpPr>
        <p:spPr>
          <a:xfrm>
            <a:off x="8949679" y="1978436"/>
            <a:ext cx="344600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27">
              <a:buClr>
                <a:srgbClr val="FFFFFF"/>
              </a:buClr>
            </a:pPr>
            <a:r>
              <a:rPr lang="es-DO" sz="54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+1,991</a:t>
            </a:r>
          </a:p>
        </p:txBody>
      </p:sp>
      <p:sp>
        <p:nvSpPr>
          <p:cNvPr id="30" name="Google Shape;2059;p60">
            <a:extLst>
              <a:ext uri="{FF2B5EF4-FFF2-40B4-BE49-F238E27FC236}">
                <a16:creationId xmlns:a16="http://schemas.microsoft.com/office/drawing/2014/main" id="{65C6CEEB-60C7-C82F-CAFF-89F4B7321506}"/>
              </a:ext>
            </a:extLst>
          </p:cNvPr>
          <p:cNvSpPr txBox="1">
            <a:spLocks/>
          </p:cNvSpPr>
          <p:nvPr/>
        </p:nvSpPr>
        <p:spPr>
          <a:xfrm>
            <a:off x="9508005" y="2847834"/>
            <a:ext cx="2425600" cy="1047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27">
              <a:spcAft>
                <a:spcPts val="2133"/>
              </a:spcAft>
              <a:buClr>
                <a:srgbClr val="85D5E6"/>
              </a:buClr>
              <a:buNone/>
            </a:pPr>
            <a:r>
              <a:rPr lang="es-ES" sz="1800" kern="0">
                <a:solidFill>
                  <a:srgbClr val="001633"/>
                </a:solidFill>
              </a:rPr>
              <a:t># Dispositivos monitoreados por mes</a:t>
            </a:r>
          </a:p>
        </p:txBody>
      </p:sp>
      <p:sp>
        <p:nvSpPr>
          <p:cNvPr id="32" name="Google Shape;2057;p60">
            <a:extLst>
              <a:ext uri="{FF2B5EF4-FFF2-40B4-BE49-F238E27FC236}">
                <a16:creationId xmlns:a16="http://schemas.microsoft.com/office/drawing/2014/main" id="{4D105DD2-DEC9-ADC8-2EAE-B111A2917112}"/>
              </a:ext>
            </a:extLst>
          </p:cNvPr>
          <p:cNvSpPr/>
          <p:nvPr/>
        </p:nvSpPr>
        <p:spPr>
          <a:xfrm>
            <a:off x="7754355" y="3258051"/>
            <a:ext cx="2165291" cy="21030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27"/>
            <a:endParaRPr sz="2400" b="1">
              <a:solidFill>
                <a:schemeClr val="bg1"/>
              </a:solidFill>
              <a:latin typeface="Arial"/>
            </a:endParaRPr>
          </a:p>
        </p:txBody>
      </p:sp>
      <p:sp>
        <p:nvSpPr>
          <p:cNvPr id="33" name="Google Shape;2059;p60">
            <a:extLst>
              <a:ext uri="{FF2B5EF4-FFF2-40B4-BE49-F238E27FC236}">
                <a16:creationId xmlns:a16="http://schemas.microsoft.com/office/drawing/2014/main" id="{D8ED8E71-23C3-DEC3-29A2-838AB08ED5FF}"/>
              </a:ext>
            </a:extLst>
          </p:cNvPr>
          <p:cNvSpPr txBox="1">
            <a:spLocks/>
          </p:cNvSpPr>
          <p:nvPr/>
        </p:nvSpPr>
        <p:spPr>
          <a:xfrm>
            <a:off x="7776794" y="4332722"/>
            <a:ext cx="2132353" cy="1162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27">
              <a:spcAft>
                <a:spcPts val="2133"/>
              </a:spcAft>
              <a:buClr>
                <a:srgbClr val="85D5E6"/>
              </a:buClr>
              <a:buNone/>
            </a:pPr>
            <a:r>
              <a:rPr lang="es-ES" sz="1800" kern="0"/>
              <a:t>Alertas promedio     por mes</a:t>
            </a:r>
          </a:p>
        </p:txBody>
      </p:sp>
      <p:sp>
        <p:nvSpPr>
          <p:cNvPr id="34" name="Google Shape;2058;p60">
            <a:extLst>
              <a:ext uri="{FF2B5EF4-FFF2-40B4-BE49-F238E27FC236}">
                <a16:creationId xmlns:a16="http://schemas.microsoft.com/office/drawing/2014/main" id="{158325A1-8417-6CFE-5A49-7C69A511EAED}"/>
              </a:ext>
            </a:extLst>
          </p:cNvPr>
          <p:cNvSpPr txBox="1">
            <a:spLocks/>
          </p:cNvSpPr>
          <p:nvPr/>
        </p:nvSpPr>
        <p:spPr>
          <a:xfrm>
            <a:off x="7299517" y="3734609"/>
            <a:ext cx="2902877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27">
              <a:buClr>
                <a:srgbClr val="FFFFFF"/>
              </a:buClr>
            </a:pPr>
            <a:r>
              <a:rPr lang="es-DO" sz="44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+66,000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2A8B991-BE15-6380-E54E-B8B83411EF1A}"/>
              </a:ext>
            </a:extLst>
          </p:cNvPr>
          <p:cNvSpPr txBox="1"/>
          <p:nvPr/>
        </p:nvSpPr>
        <p:spPr>
          <a:xfrm>
            <a:off x="5041900" y="1471778"/>
            <a:ext cx="672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>
              <a:buFont typeface="Arial" panose="020B0604020202020204" pitchFamily="34" charset="0"/>
              <a:buChar char="•"/>
            </a:pPr>
            <a:r>
              <a:rPr lang="es-ES" sz="1600"/>
              <a:t>Monitoreo asistido por Inteligencia Artificial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s-ES" sz="1600"/>
              <a:t>Disponibilidad del SOC: 24x7x52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s-ES" sz="1600"/>
              <a:t>(</a:t>
            </a:r>
            <a:r>
              <a:rPr lang="es-ES" sz="1600" err="1"/>
              <a:t>Service</a:t>
            </a:r>
            <a:r>
              <a:rPr lang="es-ES" sz="1600"/>
              <a:t> </a:t>
            </a:r>
            <a:r>
              <a:rPr lang="es-ES" sz="1600" err="1"/>
              <a:t>Level</a:t>
            </a:r>
            <a:r>
              <a:rPr lang="es-ES" sz="1600"/>
              <a:t> </a:t>
            </a:r>
            <a:r>
              <a:rPr lang="es-ES" sz="1600" err="1"/>
              <a:t>Agreements</a:t>
            </a:r>
            <a:r>
              <a:rPr lang="es-ES" sz="1600"/>
              <a:t>): 100%</a:t>
            </a:r>
            <a:endParaRPr lang="es-DO" sz="1600"/>
          </a:p>
        </p:txBody>
      </p:sp>
      <p:sp>
        <p:nvSpPr>
          <p:cNvPr id="48" name="Google Shape;2054;p60">
            <a:extLst>
              <a:ext uri="{FF2B5EF4-FFF2-40B4-BE49-F238E27FC236}">
                <a16:creationId xmlns:a16="http://schemas.microsoft.com/office/drawing/2014/main" id="{5FADE369-5372-A277-3593-EFCA487A09BA}"/>
              </a:ext>
            </a:extLst>
          </p:cNvPr>
          <p:cNvSpPr/>
          <p:nvPr/>
        </p:nvSpPr>
        <p:spPr>
          <a:xfrm>
            <a:off x="6051158" y="4904552"/>
            <a:ext cx="2072189" cy="19119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27"/>
            <a:endParaRPr sz="2400">
              <a:solidFill>
                <a:srgbClr val="001633"/>
              </a:solidFill>
              <a:latin typeface="Arial"/>
            </a:endParaRPr>
          </a:p>
        </p:txBody>
      </p:sp>
      <p:sp>
        <p:nvSpPr>
          <p:cNvPr id="49" name="Google Shape;2056;p60">
            <a:extLst>
              <a:ext uri="{FF2B5EF4-FFF2-40B4-BE49-F238E27FC236}">
                <a16:creationId xmlns:a16="http://schemas.microsoft.com/office/drawing/2014/main" id="{F54D67B0-E097-7470-B867-9F254BA84A4E}"/>
              </a:ext>
            </a:extLst>
          </p:cNvPr>
          <p:cNvSpPr txBox="1">
            <a:spLocks/>
          </p:cNvSpPr>
          <p:nvPr/>
        </p:nvSpPr>
        <p:spPr>
          <a:xfrm>
            <a:off x="5948110" y="5806609"/>
            <a:ext cx="2225014" cy="84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-228600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-228600" algn="l" defTabSz="76197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s-ES" sz="1600">
                <a:solidFill>
                  <a:srgbClr val="001633"/>
                </a:solidFill>
              </a:rPr>
              <a:t>Reportes mensuales enviados al Banco Central</a:t>
            </a:r>
          </a:p>
        </p:txBody>
      </p:sp>
      <p:cxnSp>
        <p:nvCxnSpPr>
          <p:cNvPr id="50" name="Google Shape;2065;p60">
            <a:extLst>
              <a:ext uri="{FF2B5EF4-FFF2-40B4-BE49-F238E27FC236}">
                <a16:creationId xmlns:a16="http://schemas.microsoft.com/office/drawing/2014/main" id="{94BF8F15-DA67-690E-2891-F186E1BF0D68}"/>
              </a:ext>
            </a:extLst>
          </p:cNvPr>
          <p:cNvCxnSpPr>
            <a:cxnSpLocks/>
            <a:stCxn id="48" idx="4"/>
          </p:cNvCxnSpPr>
          <p:nvPr/>
        </p:nvCxnSpPr>
        <p:spPr>
          <a:xfrm flipH="1">
            <a:off x="7087252" y="6816534"/>
            <a:ext cx="1" cy="253009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2055;p60">
            <a:extLst>
              <a:ext uri="{FF2B5EF4-FFF2-40B4-BE49-F238E27FC236}">
                <a16:creationId xmlns:a16="http://schemas.microsoft.com/office/drawing/2014/main" id="{2E4FDCEF-14C1-BDDD-0705-1C0BC24F6D5C}"/>
              </a:ext>
            </a:extLst>
          </p:cNvPr>
          <p:cNvSpPr txBox="1">
            <a:spLocks/>
          </p:cNvSpPr>
          <p:nvPr/>
        </p:nvSpPr>
        <p:spPr>
          <a:xfrm>
            <a:off x="5332559" y="5208361"/>
            <a:ext cx="3446000" cy="9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+732</a:t>
            </a:r>
          </a:p>
        </p:txBody>
      </p:sp>
    </p:spTree>
    <p:extLst>
      <p:ext uri="{BB962C8B-B14F-4D97-AF65-F5344CB8AC3E}">
        <p14:creationId xmlns:p14="http://schemas.microsoft.com/office/powerpoint/2010/main" val="1782240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3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F2CBD3D-769B-F747-CE7E-1A3FA15C2A8B}"/>
              </a:ext>
            </a:extLst>
          </p:cNvPr>
          <p:cNvSpPr/>
          <p:nvPr/>
        </p:nvSpPr>
        <p:spPr>
          <a:xfrm>
            <a:off x="0" y="-171450"/>
            <a:ext cx="12344400" cy="70484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932674EE-2BBD-D09F-207B-5292FB87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20" b="14966"/>
          <a:stretch>
            <a:fillRect/>
          </a:stretch>
        </p:blipFill>
        <p:spPr>
          <a:xfrm>
            <a:off x="8456800" y="3164696"/>
            <a:ext cx="3735200" cy="113974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30D35F-A480-459A-A586-A0BD93675C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33" y="2564707"/>
            <a:ext cx="9705627" cy="423766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75AB487-9A47-2703-CD06-2D4DC20176EB}"/>
              </a:ext>
            </a:extLst>
          </p:cNvPr>
          <p:cNvSpPr/>
          <p:nvPr/>
        </p:nvSpPr>
        <p:spPr>
          <a:xfrm>
            <a:off x="0" y="-171449"/>
            <a:ext cx="12355975" cy="2470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A9B0B-85A0-F04D-EB70-481A3E238B27}"/>
              </a:ext>
            </a:extLst>
          </p:cNvPr>
          <p:cNvSpPr txBox="1"/>
          <p:nvPr/>
        </p:nvSpPr>
        <p:spPr>
          <a:xfrm>
            <a:off x="218169" y="2998103"/>
            <a:ext cx="5026931" cy="203209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Starlink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es un proyecto de SpaceX que proporciona Internet de banda ancha de alta velocidad y baja latencia en todo el mundo. El objetivo en República Dominicana es brindar conectividad en áreas con conexión a Internet poco confiable o no disponible, permitiendo a estas áreas obtener educación, servicios de salud y apoyo en comunicaciones durante desastres naturales.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DB3E76D-8414-3252-0001-681CAF66AA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548" r="5783" b="3393"/>
          <a:stretch>
            <a:fillRect/>
          </a:stretch>
        </p:blipFill>
        <p:spPr>
          <a:xfrm>
            <a:off x="6451601" y="97733"/>
            <a:ext cx="5573656" cy="278038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EA20449-7685-3232-157F-7ADFECE3E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9" y="2517619"/>
            <a:ext cx="1998117" cy="24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50A057B-228B-B45C-383B-A0332EA42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69" y="228387"/>
            <a:ext cx="1544796" cy="513996"/>
          </a:xfrm>
          <a:prstGeom prst="rect">
            <a:avLst/>
          </a:prstGeom>
          <a:noFill/>
        </p:spPr>
      </p:pic>
      <p:sp>
        <p:nvSpPr>
          <p:cNvPr id="10" name="Google Shape;2052;p60">
            <a:extLst>
              <a:ext uri="{FF2B5EF4-FFF2-40B4-BE49-F238E27FC236}">
                <a16:creationId xmlns:a16="http://schemas.microsoft.com/office/drawing/2014/main" id="{87265296-6BA4-036F-639F-A1344D824395}"/>
              </a:ext>
            </a:extLst>
          </p:cNvPr>
          <p:cNvSpPr txBox="1">
            <a:spLocks/>
          </p:cNvSpPr>
          <p:nvPr/>
        </p:nvSpPr>
        <p:spPr>
          <a:xfrm>
            <a:off x="183865" y="898498"/>
            <a:ext cx="6556509" cy="12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INNOVACIÓN EN REPÚBLICA DOMINICANA</a:t>
            </a:r>
            <a:br>
              <a:rPr lang="es-ES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ES" sz="2400" b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HIPERCONVERGENCIA DE CONECTIVIDAD</a:t>
            </a:r>
          </a:p>
        </p:txBody>
      </p:sp>
    </p:spTree>
    <p:extLst>
      <p:ext uri="{BB962C8B-B14F-4D97-AF65-F5344CB8AC3E}">
        <p14:creationId xmlns:p14="http://schemas.microsoft.com/office/powerpoint/2010/main" val="392448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3B6F3134-5B70-7DAF-ED99-44B403C22F80}"/>
              </a:ext>
            </a:extLst>
          </p:cNvPr>
          <p:cNvSpPr/>
          <p:nvPr/>
        </p:nvSpPr>
        <p:spPr>
          <a:xfrm>
            <a:off x="-23380" y="861986"/>
            <a:ext cx="12215380" cy="588099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es-DO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Shape 2"/>
          <p:cNvSpPr/>
          <p:nvPr/>
        </p:nvSpPr>
        <p:spPr>
          <a:xfrm>
            <a:off x="1266326" y="3586170"/>
            <a:ext cx="4536579" cy="1354038"/>
          </a:xfrm>
          <a:prstGeom prst="roundRect">
            <a:avLst>
              <a:gd name="adj" fmla="val 6154"/>
            </a:avLst>
          </a:prstGeom>
          <a:solidFill>
            <a:schemeClr val="tx1">
              <a:lumMod val="95000"/>
              <a:lumOff val="5000"/>
              <a:alpha val="98824"/>
            </a:schemeClr>
          </a:solidFill>
          <a:ln w="7620">
            <a:solidFill>
              <a:schemeClr val="accent1"/>
            </a:solidFill>
            <a:prstDash val="solid"/>
          </a:ln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Text 3"/>
          <p:cNvSpPr/>
          <p:nvPr/>
        </p:nvSpPr>
        <p:spPr>
          <a:xfrm>
            <a:off x="1457817" y="3777663"/>
            <a:ext cx="2436317" cy="304602"/>
          </a:xfrm>
          <a:prstGeom prst="rect">
            <a:avLst/>
          </a:prstGeom>
          <a:solidFill>
            <a:schemeClr val="tx1">
              <a:lumMod val="95000"/>
              <a:lumOff val="5000"/>
              <a:alpha val="98824"/>
            </a:schemeClr>
          </a:solidFill>
          <a:ln/>
        </p:spPr>
        <p:txBody>
          <a:bodyPr wrap="none" rtlCol="0" anchor="t"/>
          <a:lstStyle/>
          <a:p>
            <a:pPr defTabSz="761970">
              <a:lnSpc>
                <a:spcPts val="2398"/>
              </a:lnSpc>
            </a:pPr>
            <a:r>
              <a:rPr lang="en-US" sz="1918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Prevención</a:t>
            </a:r>
            <a:endParaRPr lang="en-US" sz="191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Text 4"/>
          <p:cNvSpPr/>
          <p:nvPr/>
        </p:nvSpPr>
        <p:spPr>
          <a:xfrm>
            <a:off x="1457818" y="4193289"/>
            <a:ext cx="4153594" cy="555427"/>
          </a:xfrm>
          <a:prstGeom prst="rect">
            <a:avLst/>
          </a:prstGeom>
          <a:solidFill>
            <a:schemeClr val="tx1">
              <a:lumMod val="95000"/>
              <a:lumOff val="5000"/>
              <a:alpha val="98824"/>
            </a:schemeClr>
          </a:solidFill>
          <a:ln/>
        </p:spPr>
        <p:txBody>
          <a:bodyPr wrap="square" lIns="76200" tIns="38100" rIns="76200" bIns="38100" rtlCol="0" anchor="t"/>
          <a:lstStyle/>
          <a:p>
            <a:pPr defTabSz="761970">
              <a:lnSpc>
                <a:spcPts val="2187"/>
              </a:lnSpc>
            </a:pP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Implementar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medidas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y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controles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de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seguridad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sólidas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para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mitigar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riesgos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.</a:t>
            </a:r>
            <a:endParaRPr lang="en-US" sz="1458" err="1">
              <a:solidFill>
                <a:srgbClr val="FFE5E5"/>
              </a:solidFill>
              <a:latin typeface="DM Sans"/>
            </a:endParaRPr>
          </a:p>
        </p:txBody>
      </p:sp>
      <p:sp>
        <p:nvSpPr>
          <p:cNvPr id="34" name="Shape 5"/>
          <p:cNvSpPr/>
          <p:nvPr/>
        </p:nvSpPr>
        <p:spPr>
          <a:xfrm>
            <a:off x="5988046" y="3586170"/>
            <a:ext cx="4536579" cy="1354038"/>
          </a:xfrm>
          <a:prstGeom prst="roundRect">
            <a:avLst>
              <a:gd name="adj" fmla="val 6154"/>
            </a:avLst>
          </a:prstGeom>
          <a:solidFill>
            <a:schemeClr val="tx1">
              <a:lumMod val="95000"/>
              <a:lumOff val="5000"/>
              <a:alpha val="98824"/>
            </a:schemeClr>
          </a:solidFill>
          <a:ln w="7620">
            <a:solidFill>
              <a:schemeClr val="accent1"/>
            </a:solidFill>
            <a:prstDash val="solid"/>
          </a:ln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Text 6"/>
          <p:cNvSpPr/>
          <p:nvPr/>
        </p:nvSpPr>
        <p:spPr>
          <a:xfrm>
            <a:off x="6179538" y="3777663"/>
            <a:ext cx="2436317" cy="304602"/>
          </a:xfrm>
          <a:prstGeom prst="rect">
            <a:avLst/>
          </a:prstGeom>
          <a:solidFill>
            <a:schemeClr val="tx1">
              <a:lumMod val="95000"/>
              <a:lumOff val="5000"/>
              <a:alpha val="98824"/>
            </a:schemeClr>
          </a:solidFill>
          <a:ln/>
        </p:spPr>
        <p:txBody>
          <a:bodyPr wrap="none" rtlCol="0" anchor="t"/>
          <a:lstStyle/>
          <a:p>
            <a:pPr defTabSz="761970">
              <a:lnSpc>
                <a:spcPts val="2398"/>
              </a:lnSpc>
            </a:pPr>
            <a:r>
              <a:rPr lang="en-US" sz="1918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Detección</a:t>
            </a:r>
            <a:endParaRPr lang="en-US" sz="191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 7"/>
          <p:cNvSpPr/>
          <p:nvPr/>
        </p:nvSpPr>
        <p:spPr>
          <a:xfrm>
            <a:off x="6179539" y="4193289"/>
            <a:ext cx="4153594" cy="555427"/>
          </a:xfrm>
          <a:prstGeom prst="rect">
            <a:avLst/>
          </a:prstGeom>
          <a:solidFill>
            <a:schemeClr val="tx1">
              <a:lumMod val="95000"/>
              <a:lumOff val="5000"/>
              <a:alpha val="98824"/>
            </a:schemeClr>
          </a:solidFill>
          <a:ln/>
        </p:spPr>
        <p:txBody>
          <a:bodyPr wrap="square" rtlCol="0" anchor="t"/>
          <a:lstStyle/>
          <a:p>
            <a:pPr defTabSz="761970">
              <a:lnSpc>
                <a:spcPts val="2187"/>
              </a:lnSpc>
            </a:pPr>
            <a:r>
              <a:rPr lang="en-US" sz="1458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Monitorear continuamente la actividad de la red y los sistemas para identificar incidentes.</a:t>
            </a:r>
            <a:endParaRPr lang="en-US" sz="145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Shape 8"/>
          <p:cNvSpPr/>
          <p:nvPr/>
        </p:nvSpPr>
        <p:spPr>
          <a:xfrm>
            <a:off x="1266326" y="5125351"/>
            <a:ext cx="4536579" cy="1354038"/>
          </a:xfrm>
          <a:prstGeom prst="roundRect">
            <a:avLst>
              <a:gd name="adj" fmla="val 6154"/>
            </a:avLst>
          </a:prstGeom>
          <a:solidFill>
            <a:schemeClr val="tx1">
              <a:lumMod val="95000"/>
              <a:lumOff val="5000"/>
              <a:alpha val="98824"/>
            </a:schemeClr>
          </a:solidFill>
          <a:ln w="7620">
            <a:solidFill>
              <a:schemeClr val="accent1"/>
            </a:solidFill>
            <a:prstDash val="solid"/>
          </a:ln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Text 9"/>
          <p:cNvSpPr/>
          <p:nvPr/>
        </p:nvSpPr>
        <p:spPr>
          <a:xfrm>
            <a:off x="1457817" y="5316843"/>
            <a:ext cx="2436317" cy="304602"/>
          </a:xfrm>
          <a:prstGeom prst="rect">
            <a:avLst/>
          </a:prstGeom>
          <a:solidFill>
            <a:schemeClr val="tx1">
              <a:lumMod val="95000"/>
              <a:lumOff val="5000"/>
              <a:alpha val="98824"/>
            </a:schemeClr>
          </a:solidFill>
          <a:ln/>
        </p:spPr>
        <p:txBody>
          <a:bodyPr wrap="none" rtlCol="0" anchor="t"/>
          <a:lstStyle/>
          <a:p>
            <a:pPr defTabSz="761970">
              <a:lnSpc>
                <a:spcPts val="2398"/>
              </a:lnSpc>
            </a:pPr>
            <a:r>
              <a:rPr lang="en-US" sz="1918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Respuesta</a:t>
            </a:r>
            <a:endParaRPr lang="en-US" sz="191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 10"/>
          <p:cNvSpPr/>
          <p:nvPr/>
        </p:nvSpPr>
        <p:spPr>
          <a:xfrm>
            <a:off x="1457818" y="5732470"/>
            <a:ext cx="4153594" cy="555427"/>
          </a:xfrm>
          <a:prstGeom prst="rect">
            <a:avLst/>
          </a:prstGeom>
          <a:solidFill>
            <a:schemeClr val="tx1">
              <a:lumMod val="95000"/>
              <a:lumOff val="5000"/>
              <a:alpha val="98824"/>
            </a:schemeClr>
          </a:solidFill>
          <a:ln/>
        </p:spPr>
        <p:txBody>
          <a:bodyPr wrap="square" lIns="76200" tIns="38100" rIns="76200" bIns="38100" rtlCol="0" anchor="t"/>
          <a:lstStyle/>
          <a:p>
            <a:pPr defTabSz="761970">
              <a:lnSpc>
                <a:spcPts val="2187"/>
              </a:lnSpc>
            </a:pP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Tener un plan de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acción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efectivo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para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contener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y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mitigar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los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efectos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 de </a:t>
            </a:r>
            <a:r>
              <a:rPr lang="en-US" sz="1458" err="1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incidentes</a:t>
            </a:r>
            <a:r>
              <a:rPr lang="en-US" sz="1458">
                <a:solidFill>
                  <a:srgbClr val="FFE5E5"/>
                </a:solidFill>
                <a:latin typeface="DM Sans"/>
                <a:ea typeface="DM Sans" pitchFamily="34" charset="-122"/>
                <a:cs typeface="DM Sans" pitchFamily="34" charset="-120"/>
              </a:rPr>
              <a:t>.</a:t>
            </a:r>
            <a:endParaRPr lang="en-US" sz="1458">
              <a:solidFill>
                <a:prstClr val="black"/>
              </a:solidFill>
              <a:latin typeface="DM Sans"/>
            </a:endParaRPr>
          </a:p>
        </p:txBody>
      </p:sp>
      <p:sp>
        <p:nvSpPr>
          <p:cNvPr id="40" name="Shape 11"/>
          <p:cNvSpPr/>
          <p:nvPr/>
        </p:nvSpPr>
        <p:spPr>
          <a:xfrm>
            <a:off x="5988046" y="5125351"/>
            <a:ext cx="4536579" cy="1354038"/>
          </a:xfrm>
          <a:prstGeom prst="roundRect">
            <a:avLst>
              <a:gd name="adj" fmla="val 6154"/>
            </a:avLst>
          </a:prstGeom>
          <a:solidFill>
            <a:schemeClr val="tx1">
              <a:lumMod val="95000"/>
              <a:lumOff val="5000"/>
              <a:alpha val="98824"/>
            </a:schemeClr>
          </a:solidFill>
          <a:ln w="7620">
            <a:solidFill>
              <a:schemeClr val="accent1"/>
            </a:solidFill>
            <a:prstDash val="solid"/>
          </a:ln>
        </p:spPr>
        <p:txBody>
          <a:bodyPr/>
          <a:lstStyle/>
          <a:p>
            <a:pPr defTabSz="761970"/>
            <a:endParaRPr lang="es-DO" sz="15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Text 12"/>
          <p:cNvSpPr/>
          <p:nvPr/>
        </p:nvSpPr>
        <p:spPr>
          <a:xfrm>
            <a:off x="6179538" y="5316843"/>
            <a:ext cx="2436317" cy="304602"/>
          </a:xfrm>
          <a:prstGeom prst="rect">
            <a:avLst/>
          </a:prstGeom>
          <a:solidFill>
            <a:schemeClr val="tx1">
              <a:lumMod val="95000"/>
              <a:lumOff val="5000"/>
              <a:alpha val="98824"/>
            </a:schemeClr>
          </a:solidFill>
          <a:ln/>
        </p:spPr>
        <p:txBody>
          <a:bodyPr wrap="none" rtlCol="0" anchor="t"/>
          <a:lstStyle/>
          <a:p>
            <a:pPr defTabSz="761970">
              <a:lnSpc>
                <a:spcPts val="2398"/>
              </a:lnSpc>
            </a:pPr>
            <a:r>
              <a:rPr lang="en-US" sz="1918">
                <a:solidFill>
                  <a:srgbClr val="FFE5E5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Recuperación</a:t>
            </a:r>
            <a:endParaRPr lang="en-US" sz="191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Text 13"/>
          <p:cNvSpPr/>
          <p:nvPr/>
        </p:nvSpPr>
        <p:spPr>
          <a:xfrm>
            <a:off x="6179539" y="5732470"/>
            <a:ext cx="4153594" cy="555427"/>
          </a:xfrm>
          <a:prstGeom prst="rect">
            <a:avLst/>
          </a:prstGeom>
          <a:solidFill>
            <a:schemeClr val="tx1">
              <a:lumMod val="95000"/>
              <a:lumOff val="5000"/>
              <a:alpha val="98824"/>
            </a:schemeClr>
          </a:solidFill>
          <a:ln/>
        </p:spPr>
        <p:txBody>
          <a:bodyPr wrap="square" rtlCol="0" anchor="t"/>
          <a:lstStyle/>
          <a:p>
            <a:pPr defTabSz="761970">
              <a:lnSpc>
                <a:spcPts val="2187"/>
              </a:lnSpc>
            </a:pPr>
            <a:r>
              <a:rPr lang="en-US" sz="1458">
                <a:solidFill>
                  <a:srgbClr val="FFE5E5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Restaurar los sistemas y datos rápidamente después de un incidente.</a:t>
            </a:r>
            <a:endParaRPr lang="en-US" sz="145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3" name="Picture 2" descr="La llegada de la inteligencia artificial">
            <a:extLst>
              <a:ext uri="{FF2B5EF4-FFF2-40B4-BE49-F238E27FC236}">
                <a16:creationId xmlns:a16="http://schemas.microsoft.com/office/drawing/2014/main" id="{7480A2CA-880D-DC4D-D932-219A9A6D0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-48"/>
          <a:stretch/>
        </p:blipFill>
        <p:spPr bwMode="auto">
          <a:xfrm>
            <a:off x="6179538" y="907699"/>
            <a:ext cx="5989082" cy="24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1">
            <a:extLst>
              <a:ext uri="{FF2B5EF4-FFF2-40B4-BE49-F238E27FC236}">
                <a16:creationId xmlns:a16="http://schemas.microsoft.com/office/drawing/2014/main" id="{051857B3-52AA-F23B-3101-622DC5A2E04F}"/>
              </a:ext>
            </a:extLst>
          </p:cNvPr>
          <p:cNvSpPr/>
          <p:nvPr/>
        </p:nvSpPr>
        <p:spPr>
          <a:xfrm>
            <a:off x="909051" y="1839343"/>
            <a:ext cx="6169528" cy="12180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61970">
              <a:lnSpc>
                <a:spcPts val="4796"/>
              </a:lnSpc>
            </a:pPr>
            <a:r>
              <a:rPr lang="en-US" sz="4400" b="1">
                <a:solidFill>
                  <a:prstClr val="whit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4 </a:t>
            </a:r>
            <a:r>
              <a:rPr lang="en-US" sz="4400" b="1" err="1">
                <a:solidFill>
                  <a:prstClr val="whit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Pilares</a:t>
            </a:r>
            <a:r>
              <a:rPr lang="en-US" sz="4400" b="1">
                <a:solidFill>
                  <a:prstClr val="whit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de la</a:t>
            </a:r>
          </a:p>
          <a:p>
            <a:pPr defTabSz="761970">
              <a:lnSpc>
                <a:spcPts val="4796"/>
              </a:lnSpc>
            </a:pPr>
            <a:r>
              <a:rPr lang="en-US" sz="4400" b="1">
                <a:solidFill>
                  <a:prstClr val="whit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</a:t>
            </a:r>
            <a:r>
              <a:rPr lang="en-US" sz="4400" b="1" err="1">
                <a:solidFill>
                  <a:prstClr val="whit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Resiliencia</a:t>
            </a:r>
            <a:r>
              <a:rPr lang="en-US" sz="4400" b="1">
                <a:solidFill>
                  <a:prstClr val="whit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 </a:t>
            </a:r>
            <a:r>
              <a:rPr lang="en-US" sz="4400" b="1" err="1">
                <a:solidFill>
                  <a:prstClr val="white"/>
                </a:solidFill>
                <a:latin typeface="Dela Gothic One" pitchFamily="34" charset="0"/>
                <a:ea typeface="Dela Gothic One" pitchFamily="34" charset="-122"/>
                <a:cs typeface="Dela Gothic One" pitchFamily="34" charset="-120"/>
              </a:rPr>
              <a:t>Cibernética</a:t>
            </a:r>
            <a:endParaRPr lang="en-US" sz="440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76DCAD28-B78D-4D22-870D-AD77A7A32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225" y="308176"/>
            <a:ext cx="1544796" cy="5139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396DC9-12D9-1902-8CBA-9C4C2921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84" y="264295"/>
            <a:ext cx="3448050" cy="52982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307B8FF-F7DB-8B86-A773-17D2A9AFE163}"/>
              </a:ext>
            </a:extLst>
          </p:cNvPr>
          <p:cNvSpPr/>
          <p:nvPr/>
        </p:nvSpPr>
        <p:spPr>
          <a:xfrm>
            <a:off x="697827" y="1018025"/>
            <a:ext cx="9436774" cy="1585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250" b="1">
                <a:solidFill>
                  <a:srgbClr val="C00000"/>
                </a:solidFill>
              </a:rPr>
              <a:t>Nuestra </a:t>
            </a:r>
            <a:r>
              <a:rPr lang="en-US" sz="3250" b="1" err="1">
                <a:solidFill>
                  <a:srgbClr val="C00000"/>
                </a:solidFill>
              </a:rPr>
              <a:t>contribución</a:t>
            </a:r>
            <a:r>
              <a:rPr lang="en-US" sz="3250" b="1">
                <a:solidFill>
                  <a:srgbClr val="C00000"/>
                </a:solidFill>
              </a:rPr>
              <a:t> de 2 centavos....</a:t>
            </a:r>
            <a:endParaRPr lang="es-ES">
              <a:solidFill>
                <a:srgbClr val="C00000"/>
              </a:solidFill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A3AC85D-ABB9-32A9-5CC3-31134CF68D8A}"/>
              </a:ext>
            </a:extLst>
          </p:cNvPr>
          <p:cNvSpPr/>
          <p:nvPr/>
        </p:nvSpPr>
        <p:spPr>
          <a:xfrm>
            <a:off x="317421" y="2681089"/>
            <a:ext cx="380405" cy="380405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E9B66FB-4BAB-8B9E-7336-D36AFD0715BB}"/>
              </a:ext>
            </a:extLst>
          </p:cNvPr>
          <p:cNvSpPr/>
          <p:nvPr/>
        </p:nvSpPr>
        <p:spPr>
          <a:xfrm>
            <a:off x="453350" y="2744490"/>
            <a:ext cx="108545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240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40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1B47CCA9-C6DE-8277-FEE6-91ED508B097E}"/>
              </a:ext>
            </a:extLst>
          </p:cNvPr>
          <p:cNvSpPr/>
          <p:nvPr/>
        </p:nvSpPr>
        <p:spPr>
          <a:xfrm>
            <a:off x="866894" y="2681089"/>
            <a:ext cx="2113558" cy="264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2000" b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Adaptabilidad</a:t>
            </a:r>
            <a:endParaRPr lang="en-US" sz="2000" b="1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D02FF780-4B0E-DB89-D7AC-121B0C22D3D7}"/>
              </a:ext>
            </a:extLst>
          </p:cNvPr>
          <p:cNvSpPr/>
          <p:nvPr/>
        </p:nvSpPr>
        <p:spPr>
          <a:xfrm>
            <a:off x="866894" y="3046611"/>
            <a:ext cx="4381740" cy="1081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Las empresas deben ser capaces de adaptarse a las nuevas tecnologías y las demandas cambiantes del mercado.</a:t>
            </a:r>
            <a:endParaRPr lang="en-US" sz="160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426AFFF-ADA8-38C1-533E-CFFB337C34CC}"/>
              </a:ext>
            </a:extLst>
          </p:cNvPr>
          <p:cNvSpPr/>
          <p:nvPr/>
        </p:nvSpPr>
        <p:spPr>
          <a:xfrm>
            <a:off x="6393894" y="2681089"/>
            <a:ext cx="380405" cy="380405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6EB128A0-A6A6-AFB6-6C60-A3F946A3A8E4}"/>
              </a:ext>
            </a:extLst>
          </p:cNvPr>
          <p:cNvSpPr/>
          <p:nvPr/>
        </p:nvSpPr>
        <p:spPr>
          <a:xfrm>
            <a:off x="6518017" y="2744490"/>
            <a:ext cx="132159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240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40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A3166AAD-0D23-95EF-43E9-F42DFCB84BB6}"/>
              </a:ext>
            </a:extLst>
          </p:cNvPr>
          <p:cNvSpPr/>
          <p:nvPr/>
        </p:nvSpPr>
        <p:spPr>
          <a:xfrm>
            <a:off x="6943368" y="2681089"/>
            <a:ext cx="2113558" cy="264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2000" b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Creatividad</a:t>
            </a:r>
            <a:endParaRPr lang="en-US" sz="2000" b="1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91BD42CF-20E3-2AEE-8BD0-9BE45464C952}"/>
              </a:ext>
            </a:extLst>
          </p:cNvPr>
          <p:cNvSpPr/>
          <p:nvPr/>
        </p:nvSpPr>
        <p:spPr>
          <a:xfrm>
            <a:off x="6943366" y="3046611"/>
            <a:ext cx="4105633" cy="1081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creatividad es esencial para generar ideas innovadoras que den a las empresas una ventaja competitiva.</a:t>
            </a:r>
            <a:endParaRPr lang="en-US" sz="16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14D3A5C4-732B-103E-C71F-BDEACD57ED18}"/>
              </a:ext>
            </a:extLst>
          </p:cNvPr>
          <p:cNvSpPr/>
          <p:nvPr/>
        </p:nvSpPr>
        <p:spPr>
          <a:xfrm>
            <a:off x="317421" y="4487763"/>
            <a:ext cx="380405" cy="380405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FCFD6F6C-E0C8-80C4-FBB1-2B8C0E8897EF}"/>
              </a:ext>
            </a:extLst>
          </p:cNvPr>
          <p:cNvSpPr/>
          <p:nvPr/>
        </p:nvSpPr>
        <p:spPr>
          <a:xfrm>
            <a:off x="439857" y="4551164"/>
            <a:ext cx="135433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240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40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D4EB9149-3BC2-688F-18C2-F58E52611DC8}"/>
              </a:ext>
            </a:extLst>
          </p:cNvPr>
          <p:cNvSpPr/>
          <p:nvPr/>
        </p:nvSpPr>
        <p:spPr>
          <a:xfrm>
            <a:off x="866894" y="4487763"/>
            <a:ext cx="2228553" cy="264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2000" b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Cultura de Aprendizaje</a:t>
            </a:r>
            <a:endParaRPr lang="en-US" sz="2000" b="1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12A9FF9E-F7E2-46C0-3EDB-ED55328730F6}"/>
              </a:ext>
            </a:extLst>
          </p:cNvPr>
          <p:cNvSpPr/>
          <p:nvPr/>
        </p:nvSpPr>
        <p:spPr>
          <a:xfrm>
            <a:off x="866893" y="4853285"/>
            <a:ext cx="4075669" cy="1352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Fomentar una cultura de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aprendizaje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continuo que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permita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a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los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empleados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desarrollar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nuevas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habilidades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y adaptarse a los desafíos.</a:t>
            </a:r>
            <a:endParaRPr lang="en-US" sz="1600">
              <a:latin typeface="Roboto"/>
              <a:ea typeface="Roboto"/>
              <a:cs typeface="Roboto"/>
            </a:endParaRPr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1C7A886A-06A1-4C18-FCAD-EBB61D0FB86C}"/>
              </a:ext>
            </a:extLst>
          </p:cNvPr>
          <p:cNvSpPr/>
          <p:nvPr/>
        </p:nvSpPr>
        <p:spPr>
          <a:xfrm>
            <a:off x="6393894" y="4487763"/>
            <a:ext cx="380405" cy="380405"/>
          </a:xfrm>
          <a:prstGeom prst="roundRect">
            <a:avLst>
              <a:gd name="adj" fmla="val 1866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3C18C651-E269-49EC-14B4-343F802DBA8A}"/>
              </a:ext>
            </a:extLst>
          </p:cNvPr>
          <p:cNvSpPr/>
          <p:nvPr/>
        </p:nvSpPr>
        <p:spPr>
          <a:xfrm>
            <a:off x="6514842" y="4551164"/>
            <a:ext cx="138509" cy="253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240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240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EC6A61FA-81B9-71D5-F8D8-ED221FDF4C35}"/>
              </a:ext>
            </a:extLst>
          </p:cNvPr>
          <p:cNvSpPr/>
          <p:nvPr/>
        </p:nvSpPr>
        <p:spPr>
          <a:xfrm>
            <a:off x="6943368" y="4487763"/>
            <a:ext cx="2113558" cy="264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2000" b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Colaboración</a:t>
            </a:r>
            <a:endParaRPr lang="en-US" sz="2000" b="1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78701451-05D4-EE6B-B13F-DA93AA17618B}"/>
              </a:ext>
            </a:extLst>
          </p:cNvPr>
          <p:cNvSpPr/>
          <p:nvPr/>
        </p:nvSpPr>
        <p:spPr>
          <a:xfrm>
            <a:off x="6943366" y="4853285"/>
            <a:ext cx="4258033" cy="1081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La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colaboración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entre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diferentes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equipos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áreas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de la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empresa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y entre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empresas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facilita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la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innovación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y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el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 err="1">
                <a:solidFill>
                  <a:srgbClr val="3C3939"/>
                </a:solidFill>
                <a:latin typeface="Roboto"/>
                <a:ea typeface="Roboto"/>
                <a:cs typeface="Roboto"/>
              </a:rPr>
              <a:t>intercambio</a:t>
            </a:r>
            <a:r>
              <a:rPr lang="en-US" sz="1600">
                <a:solidFill>
                  <a:srgbClr val="3C3939"/>
                </a:solidFill>
                <a:latin typeface="Roboto"/>
                <a:ea typeface="Roboto"/>
                <a:cs typeface="Roboto"/>
              </a:rPr>
              <a:t> de ideas.</a:t>
            </a:r>
            <a:endParaRPr lang="en-US" sz="1600">
              <a:latin typeface="Roboto"/>
              <a:ea typeface="Roboto"/>
              <a:cs typeface="Roboto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A7D82BC-C72A-5D4D-0701-F425B184370F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1086454F-BD52-0994-A7BF-F1520A32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FC4C435-6C6D-1B67-3C12-EF6274D33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683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7F51C5-122D-4235-12B2-33AF0F9B8B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7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913619-3F39-E141-A725-A6D1FCE59564}"/>
              </a:ext>
            </a:extLst>
          </p:cNvPr>
          <p:cNvSpPr/>
          <p:nvPr/>
        </p:nvSpPr>
        <p:spPr>
          <a:xfrm>
            <a:off x="0" y="3429000"/>
            <a:ext cx="1219199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90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53224C12-E86E-B60B-9963-91AA9734C33E}"/>
              </a:ext>
            </a:extLst>
          </p:cNvPr>
          <p:cNvSpPr/>
          <p:nvPr/>
        </p:nvSpPr>
        <p:spPr>
          <a:xfrm>
            <a:off x="763289" y="2373046"/>
            <a:ext cx="9700728" cy="1888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91"/>
              </a:lnSpc>
            </a:pPr>
            <a:r>
              <a:rPr lang="en-US" sz="3200" err="1">
                <a:solidFill>
                  <a:schemeClr val="bg1"/>
                </a:solidFill>
                <a:latin typeface="Raleway"/>
                <a:ea typeface="Raleway" pitchFamily="34" charset="-122"/>
                <a:cs typeface="Raleway" pitchFamily="34" charset="-120"/>
              </a:rPr>
              <a:t>Aplicaciones</a:t>
            </a:r>
            <a:r>
              <a:rPr lang="en-US" sz="3200">
                <a:solidFill>
                  <a:schemeClr val="bg1"/>
                </a:solidFill>
                <a:latin typeface="Raleway"/>
                <a:ea typeface="Raleway" pitchFamily="34" charset="-122"/>
                <a:cs typeface="Raleway" pitchFamily="34" charset="-120"/>
              </a:rPr>
              <a:t> de la </a:t>
            </a:r>
            <a:r>
              <a:rPr lang="en-US" sz="3200" err="1">
                <a:solidFill>
                  <a:schemeClr val="bg1"/>
                </a:solidFill>
                <a:latin typeface="Raleway"/>
                <a:ea typeface="Raleway" pitchFamily="34" charset="-122"/>
                <a:cs typeface="Raleway" pitchFamily="34" charset="-120"/>
              </a:rPr>
              <a:t>innovación</a:t>
            </a:r>
            <a:r>
              <a:rPr lang="en-US" sz="3200">
                <a:solidFill>
                  <a:schemeClr val="bg1"/>
                </a:solidFill>
                <a:latin typeface="Raleway"/>
                <a:ea typeface="Raleway" pitchFamily="34" charset="-122"/>
                <a:cs typeface="Raleway" pitchFamily="34" charset="-120"/>
              </a:rPr>
              <a:t> y </a:t>
            </a:r>
            <a:r>
              <a:rPr lang="en-US" sz="3200" err="1">
                <a:solidFill>
                  <a:schemeClr val="bg1"/>
                </a:solidFill>
                <a:latin typeface="Raleway"/>
                <a:ea typeface="Raleway" pitchFamily="34" charset="-122"/>
                <a:cs typeface="Raleway" pitchFamily="34" charset="-120"/>
              </a:rPr>
              <a:t>el</a:t>
            </a:r>
            <a:r>
              <a:rPr lang="en-US" sz="3200">
                <a:solidFill>
                  <a:schemeClr val="bg1"/>
                </a:solidFill>
                <a:latin typeface="Raleway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Raleway"/>
                <a:ea typeface="Raleway" pitchFamily="34" charset="-122"/>
                <a:cs typeface="Raleway" pitchFamily="34" charset="-120"/>
              </a:rPr>
              <a:t>liderazgo</a:t>
            </a:r>
            <a:r>
              <a:rPr lang="en-US" sz="3200">
                <a:solidFill>
                  <a:schemeClr val="bg1"/>
                </a:solidFill>
                <a:latin typeface="Raleway"/>
                <a:ea typeface="Raleway" pitchFamily="34" charset="-122"/>
                <a:cs typeface="Raleway" pitchFamily="34" charset="-120"/>
              </a:rPr>
              <a:t> digital</a:t>
            </a:r>
            <a:endParaRPr lang="en-US" sz="3200">
              <a:solidFill>
                <a:schemeClr val="bg1"/>
              </a:solidFill>
              <a:latin typeface="Raleway"/>
              <a:cs typeface="Calibri"/>
            </a:endParaRPr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14775C64-1621-3DD3-416D-A31F1A35073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0891" y="3734793"/>
            <a:ext cx="436364" cy="436364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AA461810-BBED-778D-F971-54768763BA48}"/>
              </a:ext>
            </a:extLst>
          </p:cNvPr>
          <p:cNvSpPr/>
          <p:nvPr/>
        </p:nvSpPr>
        <p:spPr>
          <a:xfrm>
            <a:off x="610890" y="4345682"/>
            <a:ext cx="2546152" cy="545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b="1" err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Innovación</a:t>
            </a:r>
            <a:r>
              <a:rPr lang="en-US" sz="1708" b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en </a:t>
            </a:r>
            <a:r>
              <a:rPr lang="en-US" sz="1708" b="1" err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productos</a:t>
            </a:r>
            <a:r>
              <a:rPr lang="en-US" sz="1708" b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y </a:t>
            </a:r>
            <a:r>
              <a:rPr lang="en-US" sz="1708" b="1" err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servicios</a:t>
            </a:r>
            <a:endParaRPr lang="en-US" sz="1708" b="1"/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76DC9B4E-5FB2-390D-6C0C-79050B6D1838}"/>
              </a:ext>
            </a:extLst>
          </p:cNvPr>
          <p:cNvSpPr/>
          <p:nvPr/>
        </p:nvSpPr>
        <p:spPr>
          <a:xfrm>
            <a:off x="610890" y="4995664"/>
            <a:ext cx="2546152" cy="1116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Creación de productos y servicios que satisfagan las necesidades cambiantes del mercado.</a:t>
            </a:r>
            <a:endParaRPr lang="en-US" sz="1333"/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8966056C-FE72-D3E8-69B0-09DD2E52B8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18881" y="3734793"/>
            <a:ext cx="436364" cy="436364"/>
          </a:xfrm>
          <a:prstGeom prst="rect">
            <a:avLst/>
          </a:prstGeom>
        </p:spPr>
      </p:pic>
      <p:sp>
        <p:nvSpPr>
          <p:cNvPr id="14" name="Text 3">
            <a:extLst>
              <a:ext uri="{FF2B5EF4-FFF2-40B4-BE49-F238E27FC236}">
                <a16:creationId xmlns:a16="http://schemas.microsoft.com/office/drawing/2014/main" id="{BA93E0B8-4730-07F2-C871-FB72A416802E}"/>
              </a:ext>
            </a:extLst>
          </p:cNvPr>
          <p:cNvSpPr/>
          <p:nvPr/>
        </p:nvSpPr>
        <p:spPr>
          <a:xfrm>
            <a:off x="3418880" y="4345682"/>
            <a:ext cx="2546152" cy="545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b="1" err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Mejoras</a:t>
            </a:r>
            <a:r>
              <a:rPr lang="en-US" sz="1708" b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en la </a:t>
            </a:r>
            <a:r>
              <a:rPr lang="en-US" sz="1708" b="1" err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eficiencia</a:t>
            </a:r>
            <a:r>
              <a:rPr lang="en-US" sz="1708" b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r>
              <a:rPr lang="en-US" sz="1708" b="1" err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operativa</a:t>
            </a:r>
            <a:endParaRPr lang="en-US" sz="1708" b="1"/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16E46947-A178-7EF2-D9FF-1AE6476187C0}"/>
              </a:ext>
            </a:extLst>
          </p:cNvPr>
          <p:cNvSpPr/>
          <p:nvPr/>
        </p:nvSpPr>
        <p:spPr>
          <a:xfrm>
            <a:off x="3418880" y="4995664"/>
            <a:ext cx="2546152" cy="837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Automatización de procesos y optimización de la gestión de recursos.</a:t>
            </a:r>
            <a:endParaRPr lang="en-US" sz="1333"/>
          </a:p>
        </p:txBody>
      </p:sp>
      <p:pic>
        <p:nvPicPr>
          <p:cNvPr id="17" name="Image 3" descr="preencoded.png">
            <a:extLst>
              <a:ext uri="{FF2B5EF4-FFF2-40B4-BE49-F238E27FC236}">
                <a16:creationId xmlns:a16="http://schemas.microsoft.com/office/drawing/2014/main" id="{7589935D-8863-4519-57AD-9451916FE7B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26870" y="3734793"/>
            <a:ext cx="436364" cy="436364"/>
          </a:xfrm>
          <a:prstGeom prst="rect">
            <a:avLst/>
          </a:prstGeom>
        </p:spPr>
      </p:pic>
      <p:sp>
        <p:nvSpPr>
          <p:cNvPr id="18" name="Text 5">
            <a:extLst>
              <a:ext uri="{FF2B5EF4-FFF2-40B4-BE49-F238E27FC236}">
                <a16:creationId xmlns:a16="http://schemas.microsoft.com/office/drawing/2014/main" id="{D0796DEA-7881-C82E-B56C-424A6D0B1435}"/>
              </a:ext>
            </a:extLst>
          </p:cNvPr>
          <p:cNvSpPr/>
          <p:nvPr/>
        </p:nvSpPr>
        <p:spPr>
          <a:xfrm>
            <a:off x="6226869" y="4345682"/>
            <a:ext cx="2546152" cy="545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b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Mejora de la experiencia del cliente</a:t>
            </a:r>
            <a:endParaRPr lang="en-US" sz="1708" b="1"/>
          </a:p>
        </p:txBody>
      </p:sp>
      <p:sp>
        <p:nvSpPr>
          <p:cNvPr id="19" name="Text 6">
            <a:extLst>
              <a:ext uri="{FF2B5EF4-FFF2-40B4-BE49-F238E27FC236}">
                <a16:creationId xmlns:a16="http://schemas.microsoft.com/office/drawing/2014/main" id="{4CA4D4BC-E10E-489E-1ACD-237989C10718}"/>
              </a:ext>
            </a:extLst>
          </p:cNvPr>
          <p:cNvSpPr/>
          <p:nvPr/>
        </p:nvSpPr>
        <p:spPr>
          <a:xfrm>
            <a:off x="6226869" y="4995664"/>
            <a:ext cx="2546152" cy="1116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Personalización de la experiencia del cliente, atención al cliente eficiente y canales de comunicación innovadores.</a:t>
            </a:r>
            <a:endParaRPr lang="en-US" sz="1333"/>
          </a:p>
        </p:txBody>
      </p:sp>
      <p:pic>
        <p:nvPicPr>
          <p:cNvPr id="20" name="Image 4" descr="preencoded.png">
            <a:extLst>
              <a:ext uri="{FF2B5EF4-FFF2-40B4-BE49-F238E27FC236}">
                <a16:creationId xmlns:a16="http://schemas.microsoft.com/office/drawing/2014/main" id="{B3E81472-04CE-FD2A-57D4-88D17F2B389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34860" y="3734793"/>
            <a:ext cx="436364" cy="436364"/>
          </a:xfrm>
          <a:prstGeom prst="rect">
            <a:avLst/>
          </a:prstGeom>
        </p:spPr>
      </p:pic>
      <p:sp>
        <p:nvSpPr>
          <p:cNvPr id="21" name="Text 7">
            <a:extLst>
              <a:ext uri="{FF2B5EF4-FFF2-40B4-BE49-F238E27FC236}">
                <a16:creationId xmlns:a16="http://schemas.microsoft.com/office/drawing/2014/main" id="{898DC71E-CFDC-D3F3-3DF3-C08A94CF9A00}"/>
              </a:ext>
            </a:extLst>
          </p:cNvPr>
          <p:cNvSpPr/>
          <p:nvPr/>
        </p:nvSpPr>
        <p:spPr>
          <a:xfrm>
            <a:off x="9034860" y="4345682"/>
            <a:ext cx="2546251" cy="545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708" b="1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Generación de nuevos modelos de negocio</a:t>
            </a:r>
            <a:endParaRPr lang="en-US" sz="1708" b="1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326DE2C7-3E0C-1240-45B0-CAE65ABA6B35}"/>
              </a:ext>
            </a:extLst>
          </p:cNvPr>
          <p:cNvSpPr/>
          <p:nvPr/>
        </p:nvSpPr>
        <p:spPr>
          <a:xfrm>
            <a:off x="9034860" y="4995664"/>
            <a:ext cx="2546251" cy="837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333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Creación</a:t>
            </a:r>
            <a:r>
              <a:rPr lang="en-US" sz="1333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333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nuevos</a:t>
            </a:r>
            <a:r>
              <a:rPr lang="en-US" sz="1333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333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modelos</a:t>
            </a:r>
            <a:r>
              <a:rPr lang="en-US" sz="1333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de </a:t>
            </a:r>
            <a:r>
              <a:rPr lang="en-US" sz="1333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negocio</a:t>
            </a:r>
            <a:r>
              <a:rPr lang="en-US" sz="1333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333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basados</a:t>
            </a:r>
            <a:r>
              <a:rPr lang="en-US" sz="1333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en </a:t>
            </a:r>
            <a:r>
              <a:rPr lang="en-US" sz="1333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tecnologías</a:t>
            </a:r>
            <a:r>
              <a:rPr lang="en-US" sz="1333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1333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innovadoras</a:t>
            </a:r>
            <a:r>
              <a:rPr lang="en-US" sz="1333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333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D1CC5512-17F6-D090-97EC-37827CE66B42}"/>
              </a:ext>
            </a:extLst>
          </p:cNvPr>
          <p:cNvSpPr/>
          <p:nvPr/>
        </p:nvSpPr>
        <p:spPr>
          <a:xfrm>
            <a:off x="762678" y="1557428"/>
            <a:ext cx="9436774" cy="5430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600" b="1">
                <a:solidFill>
                  <a:schemeClr val="bg1">
                    <a:lumMod val="85000"/>
                  </a:schemeClr>
                </a:solidFill>
              </a:rPr>
              <a:t>Nuestra </a:t>
            </a:r>
            <a:r>
              <a:rPr lang="en-US" sz="3600" b="1" err="1">
                <a:solidFill>
                  <a:schemeClr val="bg1">
                    <a:lumMod val="85000"/>
                  </a:schemeClr>
                </a:solidFill>
              </a:rPr>
              <a:t>contribución</a:t>
            </a:r>
            <a:r>
              <a:rPr lang="en-US" sz="3600" b="1">
                <a:solidFill>
                  <a:schemeClr val="bg1">
                    <a:lumMod val="85000"/>
                  </a:schemeClr>
                </a:solidFill>
              </a:rPr>
              <a:t> de 2 centavos....</a:t>
            </a:r>
            <a:endParaRPr lang="es-ES" sz="2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A6CB41-4E32-5ECE-E57C-0E97B141CFAA}"/>
              </a:ext>
            </a:extLst>
          </p:cNvPr>
          <p:cNvSpPr/>
          <p:nvPr/>
        </p:nvSpPr>
        <p:spPr>
          <a:xfrm>
            <a:off x="0" y="-3810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F0F2926-2B0F-D7F4-DE41-0354F851F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F87FD5B-68B7-B2CE-5DE4-FF0F51C169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6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7F51C5-122D-4235-12B2-33AF0F9B8B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7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913619-3F39-E141-A725-A6D1FCE59564}"/>
              </a:ext>
            </a:extLst>
          </p:cNvPr>
          <p:cNvSpPr/>
          <p:nvPr/>
        </p:nvSpPr>
        <p:spPr>
          <a:xfrm>
            <a:off x="0" y="2707638"/>
            <a:ext cx="12191999" cy="4150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800"/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53224C12-E86E-B60B-9963-91AA9734C33E}"/>
              </a:ext>
            </a:extLst>
          </p:cNvPr>
          <p:cNvSpPr/>
          <p:nvPr/>
        </p:nvSpPr>
        <p:spPr>
          <a:xfrm>
            <a:off x="763290" y="1447998"/>
            <a:ext cx="7877790" cy="1888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91"/>
              </a:lnSpc>
            </a:pPr>
            <a:r>
              <a:rPr lang="en-US" sz="2800" b="1">
                <a:solidFill>
                  <a:schemeClr val="bg1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CONCLUSION</a:t>
            </a:r>
          </a:p>
          <a:p>
            <a:pPr>
              <a:lnSpc>
                <a:spcPts val="4291"/>
              </a:lnSpc>
            </a:pPr>
            <a:r>
              <a:rPr lang="en-US" sz="3200" b="1">
                <a:solidFill>
                  <a:schemeClr val="bg1"/>
                </a:solidFill>
              </a:rPr>
              <a:t>Nuestra </a:t>
            </a:r>
            <a:r>
              <a:rPr lang="en-US" sz="3200" b="1" err="1">
                <a:solidFill>
                  <a:schemeClr val="bg1"/>
                </a:solidFill>
              </a:rPr>
              <a:t>contribución</a:t>
            </a:r>
            <a:r>
              <a:rPr lang="en-US" sz="3200" b="1">
                <a:solidFill>
                  <a:schemeClr val="bg1"/>
                </a:solidFill>
              </a:rPr>
              <a:t> de 2 centavos....</a:t>
            </a:r>
            <a:endParaRPr lang="es-ES" sz="3200">
              <a:solidFill>
                <a:schemeClr val="bg1"/>
              </a:solidFill>
            </a:endParaRPr>
          </a:p>
          <a:p>
            <a:pPr>
              <a:lnSpc>
                <a:spcPts val="4291"/>
              </a:lnSpc>
            </a:pPr>
            <a:endParaRPr lang="en-US" sz="2400">
              <a:solidFill>
                <a:schemeClr val="bg1"/>
              </a:solidFill>
              <a:latin typeface="Raleway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B03BE06-EA57-36DA-B362-C15518ECBA04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DCB4EDA-DA43-7A50-E62B-45612DB96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16D049C-31A9-746E-ED55-2BE309544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  <p:sp>
        <p:nvSpPr>
          <p:cNvPr id="2" name="Text 1">
            <a:extLst>
              <a:ext uri="{FF2B5EF4-FFF2-40B4-BE49-F238E27FC236}">
                <a16:creationId xmlns:a16="http://schemas.microsoft.com/office/drawing/2014/main" id="{09010502-EF75-3383-D5E6-9F98A240F2E6}"/>
              </a:ext>
            </a:extLst>
          </p:cNvPr>
          <p:cNvSpPr/>
          <p:nvPr/>
        </p:nvSpPr>
        <p:spPr>
          <a:xfrm>
            <a:off x="914400" y="2952751"/>
            <a:ext cx="10325100" cy="2685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liderazgo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la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innovación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son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esenciales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para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éxito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empresarial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era digital. </a:t>
            </a: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endParaRPr lang="en-US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Las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empresas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deben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adaptarse</a:t>
            </a:r>
            <a:r>
              <a:rPr lang="en-U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al </a:t>
            </a:r>
            <a:r>
              <a:rPr lang="en-US" sz="2400" b="1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cambio</a:t>
            </a:r>
            <a:r>
              <a:rPr lang="en-U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fomentar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creatividad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aprovechar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las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tendencias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tecnológicas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 </a:t>
            </a:r>
            <a:r>
              <a:rPr lang="en-US" sz="2400" b="1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construir</a:t>
            </a:r>
            <a:r>
              <a:rPr lang="en-U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resiliencia</a:t>
            </a:r>
            <a:r>
              <a:rPr lang="en-US" sz="2400" b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digital</a:t>
            </a:r>
            <a:r>
              <a:rPr lang="en-US" sz="24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navegar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futuro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 </a:t>
            </a:r>
            <a:r>
              <a:rPr lang="en-US" sz="240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éxito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790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3ECE7A0-C205-611B-6D03-1B593CBEAC7C}"/>
              </a:ext>
            </a:extLst>
          </p:cNvPr>
          <p:cNvSpPr/>
          <p:nvPr/>
        </p:nvSpPr>
        <p:spPr>
          <a:xfrm>
            <a:off x="0" y="0"/>
            <a:ext cx="12192000" cy="94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263995B-3C0E-FFA1-580D-196A2DC6E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39" y="247432"/>
            <a:ext cx="2771613" cy="425882"/>
          </a:xfrm>
          <a:prstGeom prst="rect">
            <a:avLst/>
          </a:prstGeom>
        </p:spPr>
      </p:pic>
      <p:pic>
        <p:nvPicPr>
          <p:cNvPr id="17" name="Imagen 30">
            <a:extLst>
              <a:ext uri="{FF2B5EF4-FFF2-40B4-BE49-F238E27FC236}">
                <a16:creationId xmlns:a16="http://schemas.microsoft.com/office/drawing/2014/main" id="{FEA67C31-285A-2A39-0B44-4EDE3E788D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2" y="174841"/>
            <a:ext cx="1632028" cy="543020"/>
          </a:xfrm>
          <a:prstGeom prst="rect">
            <a:avLst/>
          </a:prstGeom>
          <a:noFill/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80F9928-1F0F-B95D-C4DF-4241D3AD480F}"/>
              </a:ext>
            </a:extLst>
          </p:cNvPr>
          <p:cNvSpPr/>
          <p:nvPr/>
        </p:nvSpPr>
        <p:spPr>
          <a:xfrm>
            <a:off x="1628395" y="2530483"/>
            <a:ext cx="3112641" cy="3232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s-ES" sz="12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8" name="Imagen 7" descr="Código QR&#10;&#10;Descripción generada automáticamente">
            <a:extLst>
              <a:ext uri="{FF2B5EF4-FFF2-40B4-BE49-F238E27FC236}">
                <a16:creationId xmlns:a16="http://schemas.microsoft.com/office/drawing/2014/main" id="{418EABFA-7CD3-6B9B-CBCF-A1258C126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070" y="2701712"/>
            <a:ext cx="2767594" cy="287864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CD9A1AC-4625-444F-2498-8535D17BAC8C}"/>
              </a:ext>
            </a:extLst>
          </p:cNvPr>
          <p:cNvSpPr txBox="1"/>
          <p:nvPr/>
        </p:nvSpPr>
        <p:spPr>
          <a:xfrm>
            <a:off x="1548190" y="5881310"/>
            <a:ext cx="326269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09630"/>
            <a:r>
              <a:rPr lang="es-ES" sz="2400" b="1">
                <a:solidFill>
                  <a:schemeClr val="bg1"/>
                </a:solidFill>
                <a:latin typeface="Aptos" panose="02110004020202020204"/>
                <a:cs typeface="Calibri"/>
              </a:rPr>
              <a:t>¡ESCANEA Y DESCARGA!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925ECA4-FA9C-7737-8213-CF2547BD99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401" y="1638014"/>
            <a:ext cx="3438651" cy="493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29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4031872-F291-FB58-9318-3E5A736FB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" y="1755"/>
            <a:ext cx="12151259" cy="6854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22960" y="3835279"/>
            <a:ext cx="455114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sz="20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www.napdelcaribe.net.do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21035-68F6-17A2-C32A-39AB94AC2B6D}"/>
              </a:ext>
            </a:extLst>
          </p:cNvPr>
          <p:cNvSpPr txBox="1"/>
          <p:nvPr/>
        </p:nvSpPr>
        <p:spPr>
          <a:xfrm>
            <a:off x="511057" y="5426466"/>
            <a:ext cx="418204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María Waleska Álvarez</a:t>
            </a:r>
            <a:br>
              <a:rPr kumimoji="0" lang="es-DO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</a:br>
            <a:r>
              <a:rPr kumimoji="0" lang="es-DO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Presidenta Ejecutiva</a:t>
            </a:r>
            <a:br>
              <a:rPr kumimoji="0" lang="es-D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</a:br>
            <a:r>
              <a:rPr kumimoji="0" lang="es-DO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mwalvarez@napdelcaribe.com.do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7BF63-9176-601A-E75B-65CA59EF8A4A}"/>
              </a:ext>
            </a:extLst>
          </p:cNvPr>
          <p:cNvSpPr txBox="1"/>
          <p:nvPr/>
        </p:nvSpPr>
        <p:spPr>
          <a:xfrm>
            <a:off x="7129801" y="5426465"/>
            <a:ext cx="455114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sz="2000" b="1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Gina Guerra</a:t>
            </a:r>
            <a:br>
              <a:rPr kumimoji="0" lang="es-DO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</a:br>
            <a:r>
              <a:rPr kumimoji="0" lang="es-DO" sz="20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Directora de Negocios</a:t>
            </a:r>
            <a:br>
              <a:rPr kumimoji="0" lang="es-D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</a:br>
            <a:r>
              <a:rPr kumimoji="0" lang="es-DO" sz="20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gguerra@napdelcaribe.com.do</a:t>
            </a:r>
            <a:endParaRPr kumimoji="0" lang="es-D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77682DE-0FE8-CE2F-C3E3-1E3270471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709" y="5039201"/>
            <a:ext cx="1516858" cy="151685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1CFCD40-DB86-4C35-39B2-2DA93F00B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842" y="2465724"/>
            <a:ext cx="5829202" cy="11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53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 población digital mundial alcanza los 4,800 millones | Mundo Contact">
            <a:extLst>
              <a:ext uri="{FF2B5EF4-FFF2-40B4-BE49-F238E27FC236}">
                <a16:creationId xmlns:a16="http://schemas.microsoft.com/office/drawing/2014/main" id="{41503CFC-CBCE-DC8E-A8B9-1F72B259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2" name="Rectangle 513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A5E2FCAF-19A9-AE5C-9F12-2B9EE1568417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PANORAMA ACTUAL</a:t>
            </a:r>
          </a:p>
        </p:txBody>
      </p:sp>
      <p:cxnSp>
        <p:nvCxnSpPr>
          <p:cNvPr id="5134" name="Straight Connector 513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6" name="Straight Connector 513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E4E15E36-23C2-2E9A-8EE2-5667DF480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225" y="308176"/>
            <a:ext cx="1544796" cy="51399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DF3A53C-8C3B-A2B2-2BB7-5B49FD5C8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4" y="264295"/>
            <a:ext cx="3448050" cy="52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7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79EE76-2019-7A29-1520-E5FA35B42997}"/>
              </a:ext>
            </a:extLst>
          </p:cNvPr>
          <p:cNvGrpSpPr/>
          <p:nvPr/>
        </p:nvGrpSpPr>
        <p:grpSpPr>
          <a:xfrm>
            <a:off x="2453316" y="3831706"/>
            <a:ext cx="1435008" cy="1645404"/>
            <a:chOff x="2705104" y="4541572"/>
            <a:chExt cx="1435008" cy="1645404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0C82F080-C121-37BA-7A9B-3ED799B98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9399" y="4541572"/>
              <a:ext cx="949068" cy="949068"/>
            </a:xfrm>
            <a:prstGeom prst="rect">
              <a:avLst/>
            </a:prstGeom>
          </p:spPr>
        </p:pic>
        <p:sp>
          <p:nvSpPr>
            <p:cNvPr id="4" name="Rectangle 13">
              <a:extLst>
                <a:ext uri="{FF2B5EF4-FFF2-40B4-BE49-F238E27FC236}">
                  <a16:creationId xmlns:a16="http://schemas.microsoft.com/office/drawing/2014/main" id="{5A4D6937-D83F-682E-A42A-AB39B5AEF2AE}"/>
                </a:ext>
              </a:extLst>
            </p:cNvPr>
            <p:cNvSpPr/>
            <p:nvPr/>
          </p:nvSpPr>
          <p:spPr>
            <a:xfrm>
              <a:off x="2705104" y="5817644"/>
              <a:ext cx="1435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Smartphones</a:t>
              </a:r>
              <a:endParaRPr lang="es-DO"/>
            </a:p>
          </p:txBody>
        </p:sp>
      </p:grpSp>
      <p:grpSp>
        <p:nvGrpSpPr>
          <p:cNvPr id="5" name="Group 8">
            <a:extLst>
              <a:ext uri="{FF2B5EF4-FFF2-40B4-BE49-F238E27FC236}">
                <a16:creationId xmlns:a16="http://schemas.microsoft.com/office/drawing/2014/main" id="{8769D90A-F52B-0992-DE47-14603B0A9DB9}"/>
              </a:ext>
            </a:extLst>
          </p:cNvPr>
          <p:cNvGrpSpPr/>
          <p:nvPr/>
        </p:nvGrpSpPr>
        <p:grpSpPr>
          <a:xfrm>
            <a:off x="4028230" y="3882722"/>
            <a:ext cx="935428" cy="1594388"/>
            <a:chOff x="4028230" y="4592588"/>
            <a:chExt cx="935428" cy="1594388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07E2C779-9627-11AA-B491-CB2A3FE66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230" y="4592588"/>
              <a:ext cx="935428" cy="935428"/>
            </a:xfrm>
            <a:prstGeom prst="rect">
              <a:avLst/>
            </a:prstGeom>
          </p:spPr>
        </p:pic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31413535-4EC8-4B45-F8EC-901A50045B42}"/>
                </a:ext>
              </a:extLst>
            </p:cNvPr>
            <p:cNvSpPr/>
            <p:nvPr/>
          </p:nvSpPr>
          <p:spPr>
            <a:xfrm>
              <a:off x="4185815" y="5817644"/>
              <a:ext cx="5549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GPS</a:t>
              </a:r>
              <a:endParaRPr lang="es-DO"/>
            </a:p>
          </p:txBody>
        </p:sp>
      </p:grpSp>
      <p:sp>
        <p:nvSpPr>
          <p:cNvPr id="8" name="AutoShape 4" descr="Facebook free icon">
            <a:extLst>
              <a:ext uri="{FF2B5EF4-FFF2-40B4-BE49-F238E27FC236}">
                <a16:creationId xmlns:a16="http://schemas.microsoft.com/office/drawing/2014/main" id="{4C2C459A-4074-E0F1-74AB-1B55320A33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DO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0A7E2461-7645-0CA8-32EE-9CF5A94AF7B4}"/>
              </a:ext>
            </a:extLst>
          </p:cNvPr>
          <p:cNvSpPr/>
          <p:nvPr/>
        </p:nvSpPr>
        <p:spPr>
          <a:xfrm>
            <a:off x="1026061" y="2226944"/>
            <a:ext cx="1035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DO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 ninguna duda el siglo XXI se ha caracterizado por el advenimiento de disrupciones tecnológicas en masa, transformando nuestras vidas.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67048C7-53AE-83BA-CE2C-4A05BEEBD600}"/>
              </a:ext>
            </a:extLst>
          </p:cNvPr>
          <p:cNvSpPr/>
          <p:nvPr/>
        </p:nvSpPr>
        <p:spPr>
          <a:xfrm>
            <a:off x="1209509" y="1360418"/>
            <a:ext cx="7973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DO" sz="3200" b="1">
                <a:solidFill>
                  <a:srgbClr val="C00000"/>
                </a:solidFill>
                <a:latin typeface="Dela Gothic One"/>
              </a:rPr>
              <a:t>La tecnología ha transformado nuestras vidas </a:t>
            </a:r>
            <a:endParaRPr lang="es-DO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la Gothic One"/>
            </a:endParaRP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C336015F-357A-4090-3EE0-59F7E9F17F2D}"/>
              </a:ext>
            </a:extLst>
          </p:cNvPr>
          <p:cNvGrpSpPr/>
          <p:nvPr/>
        </p:nvGrpSpPr>
        <p:grpSpPr>
          <a:xfrm>
            <a:off x="903576" y="3824407"/>
            <a:ext cx="1347357" cy="1919332"/>
            <a:chOff x="903576" y="4534273"/>
            <a:chExt cx="1347357" cy="1919332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71FA185D-ECB1-B276-929F-D005F2FC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648" y="4587243"/>
              <a:ext cx="528025" cy="528025"/>
            </a:xfrm>
            <a:prstGeom prst="rect">
              <a:avLst/>
            </a:prstGeom>
          </p:spPr>
        </p:pic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FEEF762-3EA1-822E-9EA6-177A577C9373}"/>
                </a:ext>
              </a:extLst>
            </p:cNvPr>
            <p:cNvSpPr/>
            <p:nvPr/>
          </p:nvSpPr>
          <p:spPr>
            <a:xfrm>
              <a:off x="903576" y="5807274"/>
              <a:ext cx="13473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DO"/>
                <a:t>Motores de </a:t>
              </a:r>
              <a:br>
                <a:rPr lang="es-DO"/>
              </a:br>
              <a:r>
                <a:rPr lang="es-DO"/>
                <a:t>Búsqueda</a:t>
              </a:r>
            </a:p>
          </p:txBody>
        </p:sp>
        <p:pic>
          <p:nvPicPr>
            <p:cNvPr id="14" name="Picture 4" descr="Bing Logo, symbol, meaning, history, PNG, brand">
              <a:extLst>
                <a:ext uri="{FF2B5EF4-FFF2-40B4-BE49-F238E27FC236}">
                  <a16:creationId xmlns:a16="http://schemas.microsoft.com/office/drawing/2014/main" id="{080FCAE7-C8EB-0CEC-4BE5-DE4B765AE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9" r="27608"/>
            <a:stretch/>
          </p:blipFill>
          <p:spPr bwMode="auto">
            <a:xfrm>
              <a:off x="1663582" y="4534273"/>
              <a:ext cx="455461" cy="575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Download Yahoo Search Logo in SVG Vector or PNG File Format - Logo.wine">
              <a:extLst>
                <a:ext uri="{FF2B5EF4-FFF2-40B4-BE49-F238E27FC236}">
                  <a16:creationId xmlns:a16="http://schemas.microsoft.com/office/drawing/2014/main" id="{968710E4-D5FC-39CB-43CB-7A23D62FE3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26944" r="7757" b="25967"/>
            <a:stretch/>
          </p:blipFill>
          <p:spPr bwMode="auto">
            <a:xfrm>
              <a:off x="1093648" y="5234048"/>
              <a:ext cx="967215" cy="3606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6" name="Group 28">
            <a:extLst>
              <a:ext uri="{FF2B5EF4-FFF2-40B4-BE49-F238E27FC236}">
                <a16:creationId xmlns:a16="http://schemas.microsoft.com/office/drawing/2014/main" id="{DDFDDEBD-B62F-F786-2EE5-B4071D9CDC27}"/>
              </a:ext>
            </a:extLst>
          </p:cNvPr>
          <p:cNvGrpSpPr/>
          <p:nvPr/>
        </p:nvGrpSpPr>
        <p:grpSpPr>
          <a:xfrm>
            <a:off x="10379687" y="3872769"/>
            <a:ext cx="1546488" cy="1881339"/>
            <a:chOff x="10129315" y="4582635"/>
            <a:chExt cx="1546488" cy="1881339"/>
          </a:xfrm>
        </p:grpSpPr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EE33063E-CD78-A073-4E01-3C86E8CAD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8532" y="4592908"/>
              <a:ext cx="467271" cy="467271"/>
            </a:xfrm>
            <a:prstGeom prst="rect">
              <a:avLst/>
            </a:prstGeom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53DCB5D1-9EA3-AC82-973A-0EE22E4D0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5837" y="4594322"/>
              <a:ext cx="470182" cy="470182"/>
            </a:xfrm>
            <a:prstGeom prst="rect">
              <a:avLst/>
            </a:prstGeom>
          </p:spPr>
        </p:pic>
        <p:pic>
          <p:nvPicPr>
            <p:cNvPr id="19" name="Picture 20">
              <a:extLst>
                <a:ext uri="{FF2B5EF4-FFF2-40B4-BE49-F238E27FC236}">
                  <a16:creationId xmlns:a16="http://schemas.microsoft.com/office/drawing/2014/main" id="{45C91684-EBBE-A19D-B0CF-28FF61886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2834" t="36349" r="41554" b="33717"/>
            <a:stretch/>
          </p:blipFill>
          <p:spPr>
            <a:xfrm>
              <a:off x="10130312" y="4582635"/>
              <a:ext cx="442099" cy="476553"/>
            </a:xfrm>
            <a:prstGeom prst="rect">
              <a:avLst/>
            </a:prstGeom>
          </p:spPr>
        </p:pic>
        <p:pic>
          <p:nvPicPr>
            <p:cNvPr id="20" name="Picture 21">
              <a:extLst>
                <a:ext uri="{FF2B5EF4-FFF2-40B4-BE49-F238E27FC236}">
                  <a16:creationId xmlns:a16="http://schemas.microsoft.com/office/drawing/2014/main" id="{66D5549B-FCF7-67E7-D1D8-A6A24BE1E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315" y="5210887"/>
              <a:ext cx="432611" cy="432611"/>
            </a:xfrm>
            <a:prstGeom prst="rect">
              <a:avLst/>
            </a:prstGeom>
          </p:spPr>
        </p:pic>
        <p:pic>
          <p:nvPicPr>
            <p:cNvPr id="21" name="Picture 22">
              <a:extLst>
                <a:ext uri="{FF2B5EF4-FFF2-40B4-BE49-F238E27FC236}">
                  <a16:creationId xmlns:a16="http://schemas.microsoft.com/office/drawing/2014/main" id="{E0AC9E51-F344-5CC6-2893-78ADB2A0E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514" y="5214386"/>
              <a:ext cx="436385" cy="436385"/>
            </a:xfrm>
            <a:prstGeom prst="rect">
              <a:avLst/>
            </a:prstGeom>
          </p:spPr>
        </p:pic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13F02ED4-305D-4C62-E3D6-CD140C907CD0}"/>
                </a:ext>
              </a:extLst>
            </p:cNvPr>
            <p:cNvSpPr/>
            <p:nvPr/>
          </p:nvSpPr>
          <p:spPr>
            <a:xfrm>
              <a:off x="10378317" y="5817643"/>
              <a:ext cx="93166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Redes </a:t>
              </a:r>
              <a:br>
                <a:rPr lang="en-US"/>
              </a:br>
              <a:r>
                <a:rPr lang="en-US" err="1"/>
                <a:t>Sociales</a:t>
              </a:r>
              <a:endParaRPr lang="es-DO"/>
            </a:p>
          </p:txBody>
        </p:sp>
        <p:pic>
          <p:nvPicPr>
            <p:cNvPr id="23" name="Picture 12" descr="TikTok Logo PNG Vector (EPS) Free Download">
              <a:extLst>
                <a:ext uri="{FF2B5EF4-FFF2-40B4-BE49-F238E27FC236}">
                  <a16:creationId xmlns:a16="http://schemas.microsoft.com/office/drawing/2014/main" id="{1E62327A-479D-009C-D1C9-45FCD0BEFD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9501" y="5221623"/>
              <a:ext cx="450109" cy="45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6C51D3E-4549-AE19-2A2D-DC4E8C444BEB}"/>
              </a:ext>
            </a:extLst>
          </p:cNvPr>
          <p:cNvGrpSpPr/>
          <p:nvPr/>
        </p:nvGrpSpPr>
        <p:grpSpPr>
          <a:xfrm>
            <a:off x="7071886" y="4119547"/>
            <a:ext cx="1534506" cy="1634561"/>
            <a:chOff x="7071886" y="4119547"/>
            <a:chExt cx="1534506" cy="1634561"/>
          </a:xfrm>
        </p:grpSpPr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D3875EC8-3FCD-F9EE-B5F0-39D0D4C081D3}"/>
                </a:ext>
              </a:extLst>
            </p:cNvPr>
            <p:cNvSpPr/>
            <p:nvPr/>
          </p:nvSpPr>
          <p:spPr>
            <a:xfrm>
              <a:off x="7183804" y="5107777"/>
              <a:ext cx="13691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 </a:t>
              </a:r>
              <a:r>
                <a:rPr lang="en-US" err="1"/>
                <a:t>Inteligencia</a:t>
              </a:r>
              <a:r>
                <a:rPr lang="en-US"/>
                <a:t> </a:t>
              </a:r>
            </a:p>
            <a:p>
              <a:pPr algn="ctr"/>
              <a:r>
                <a:rPr lang="en-US"/>
                <a:t>Artificial</a:t>
              </a:r>
              <a:endParaRPr lang="es-DO"/>
            </a:p>
          </p:txBody>
        </p:sp>
        <p:pic>
          <p:nvPicPr>
            <p:cNvPr id="26" name="Picture 16" descr="Inteligencia artificial - Iconos gratis de tecnología">
              <a:extLst>
                <a:ext uri="{FF2B5EF4-FFF2-40B4-BE49-F238E27FC236}">
                  <a16:creationId xmlns:a16="http://schemas.microsoft.com/office/drawing/2014/main" id="{88027D72-200B-6BF9-127A-A7C91B30D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1886" y="4119547"/>
              <a:ext cx="776950" cy="77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0" descr="Big data - Free computer icons">
              <a:extLst>
                <a:ext uri="{FF2B5EF4-FFF2-40B4-BE49-F238E27FC236}">
                  <a16:creationId xmlns:a16="http://schemas.microsoft.com/office/drawing/2014/main" id="{01299BF8-5784-B44D-B37D-54FABB991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387" y="4176024"/>
              <a:ext cx="659005" cy="659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06442CBC-7E78-6AE0-F692-79A19719E92B}"/>
              </a:ext>
            </a:extLst>
          </p:cNvPr>
          <p:cNvGrpSpPr/>
          <p:nvPr/>
        </p:nvGrpSpPr>
        <p:grpSpPr>
          <a:xfrm>
            <a:off x="5167784" y="4044350"/>
            <a:ext cx="1927594" cy="1583191"/>
            <a:chOff x="5167784" y="4044350"/>
            <a:chExt cx="1927594" cy="1583191"/>
          </a:xfrm>
        </p:grpSpPr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C0CB082A-6E0E-E0B1-C9BC-81514E559CC2}"/>
                </a:ext>
              </a:extLst>
            </p:cNvPr>
            <p:cNvSpPr/>
            <p:nvPr/>
          </p:nvSpPr>
          <p:spPr>
            <a:xfrm>
              <a:off x="5167784" y="4981210"/>
              <a:ext cx="19275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Internet de las </a:t>
              </a:r>
              <a:r>
                <a:rPr lang="en-US" err="1"/>
                <a:t>cosas</a:t>
              </a:r>
              <a:endParaRPr lang="es-DO"/>
            </a:p>
          </p:txBody>
        </p:sp>
        <p:pic>
          <p:nvPicPr>
            <p:cNvPr id="30" name="Picture 24" descr="Iot - Free ui icons">
              <a:extLst>
                <a:ext uri="{FF2B5EF4-FFF2-40B4-BE49-F238E27FC236}">
                  <a16:creationId xmlns:a16="http://schemas.microsoft.com/office/drawing/2014/main" id="{A47EBC94-7D85-54F4-6372-85A5FEA41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079" y="4044350"/>
              <a:ext cx="659005" cy="659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29">
            <a:extLst>
              <a:ext uri="{FF2B5EF4-FFF2-40B4-BE49-F238E27FC236}">
                <a16:creationId xmlns:a16="http://schemas.microsoft.com/office/drawing/2014/main" id="{1D103E56-F7F9-9569-D1D7-76223A644874}"/>
              </a:ext>
            </a:extLst>
          </p:cNvPr>
          <p:cNvGrpSpPr/>
          <p:nvPr/>
        </p:nvGrpSpPr>
        <p:grpSpPr>
          <a:xfrm>
            <a:off x="9023603" y="4052474"/>
            <a:ext cx="1006750" cy="1402863"/>
            <a:chOff x="9023603" y="4762340"/>
            <a:chExt cx="1006750" cy="1402863"/>
          </a:xfrm>
        </p:grpSpPr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792FF67F-9A54-BE94-55F8-43CAFF4D5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67832" y="4762340"/>
              <a:ext cx="877135" cy="877135"/>
            </a:xfrm>
            <a:prstGeom prst="rect">
              <a:avLst/>
            </a:prstGeom>
          </p:spPr>
        </p:pic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A3DA9548-A348-61A5-384D-C6BFD94895F3}"/>
                </a:ext>
              </a:extLst>
            </p:cNvPr>
            <p:cNvSpPr/>
            <p:nvPr/>
          </p:nvSpPr>
          <p:spPr>
            <a:xfrm>
              <a:off x="9023603" y="5795871"/>
              <a:ext cx="10067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err="1"/>
                <a:t>Robótica</a:t>
              </a:r>
              <a:endParaRPr lang="es-DO"/>
            </a:p>
          </p:txBody>
        </p:sp>
      </p:grpSp>
      <p:pic>
        <p:nvPicPr>
          <p:cNvPr id="36" name="Imagen 30">
            <a:extLst>
              <a:ext uri="{FF2B5EF4-FFF2-40B4-BE49-F238E27FC236}">
                <a16:creationId xmlns:a16="http://schemas.microsoft.com/office/drawing/2014/main" id="{3D7AE06F-317A-D74E-2E02-3D91916F50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67" y="419463"/>
            <a:ext cx="1632028" cy="543020"/>
          </a:xfrm>
          <a:prstGeom prst="rect">
            <a:avLst/>
          </a:prstGeom>
          <a:noFill/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6169F24F-F005-DC21-CD17-F7239D9644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6084" y="264295"/>
            <a:ext cx="3448050" cy="52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0000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80000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accel="80000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900" decel="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2" presetClass="entr" presetSubtype="4" accel="80000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9" presetID="2" presetClass="entr" presetSubtype="4" accel="80000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8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accel="8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accel="8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900" decel="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900" decel="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2" presetClass="entr" presetSubtype="4" accel="8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9" presetID="2" presetClass="entr" presetSubtype="4" accel="8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8A56121-EB60-22DA-E66A-BC83ED6D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620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7A22834-1417-5820-E368-9118D3743EC2}"/>
              </a:ext>
            </a:extLst>
          </p:cNvPr>
          <p:cNvSpPr/>
          <p:nvPr/>
        </p:nvSpPr>
        <p:spPr>
          <a:xfrm>
            <a:off x="0" y="6496050"/>
            <a:ext cx="12192000" cy="7143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A6C785-CFD4-F5E6-8381-77A94B892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9" t="86237" b="6340"/>
          <a:stretch/>
        </p:blipFill>
        <p:spPr>
          <a:xfrm>
            <a:off x="904875" y="6496050"/>
            <a:ext cx="10525124" cy="514351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F233169E-6298-186A-60B1-AD19D3F6D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630" y="601534"/>
            <a:ext cx="1544796" cy="51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0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Adopción de IA en las empresas: ¿cuáles son los retos y cómo superarlos? |  Ricoh América Latina: República Dominicana">
            <a:extLst>
              <a:ext uri="{FF2B5EF4-FFF2-40B4-BE49-F238E27FC236}">
                <a16:creationId xmlns:a16="http://schemas.microsoft.com/office/drawing/2014/main" id="{774BEC7B-5576-4C25-70B9-EC75DE5D9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97" r="79738" b="557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as 10 principales tendencias tecnológicas de Gartner para 2024">
            <a:extLst>
              <a:ext uri="{FF2B5EF4-FFF2-40B4-BE49-F238E27FC236}">
                <a16:creationId xmlns:a16="http://schemas.microsoft.com/office/drawing/2014/main" id="{6F13669D-6FE7-378B-1110-CDDC27677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104" b="80013"/>
          <a:stretch/>
        </p:blipFill>
        <p:spPr bwMode="auto">
          <a:xfrm>
            <a:off x="1798708" y="1203488"/>
            <a:ext cx="5554592" cy="1145038"/>
          </a:xfrm>
          <a:prstGeom prst="rect">
            <a:avLst/>
          </a:prstGeom>
          <a:solidFill>
            <a:srgbClr val="000066">
              <a:alpha val="47059"/>
            </a:srgbClr>
          </a:solidFill>
        </p:spPr>
      </p:pic>
      <p:pic>
        <p:nvPicPr>
          <p:cNvPr id="18" name="Picture 2" descr="Las 10 principales tendencias tecnológicas de Gartner para 2024">
            <a:extLst>
              <a:ext uri="{FF2B5EF4-FFF2-40B4-BE49-F238E27FC236}">
                <a16:creationId xmlns:a16="http://schemas.microsoft.com/office/drawing/2014/main" id="{EBF054D0-3696-CFE9-49D4-00AA4A1D2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71" r="5838" b="17432"/>
          <a:stretch/>
        </p:blipFill>
        <p:spPr bwMode="auto">
          <a:xfrm>
            <a:off x="1798708" y="2348526"/>
            <a:ext cx="8362903" cy="450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18EE8A9B-1834-D688-B793-09BD477A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44" y="393175"/>
            <a:ext cx="1544796" cy="35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D7E979C6-9C1A-2E86-D90C-765F67DC5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637" y="492893"/>
            <a:ext cx="1544796" cy="51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07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89462AC-4CEC-7EC7-1BDF-E16A3C9130C3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ne of the four segments of the 2024 Gartner Emerging Tech Impact Radar shows critical enablers of the next generation of AI.">
            <a:extLst>
              <a:ext uri="{FF2B5EF4-FFF2-40B4-BE49-F238E27FC236}">
                <a16:creationId xmlns:a16="http://schemas.microsoft.com/office/drawing/2014/main" id="{C10824A8-DB1D-15CF-C25F-F7EA5B122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" r="3" b="3"/>
          <a:stretch/>
        </p:blipFill>
        <p:spPr bwMode="auto">
          <a:xfrm>
            <a:off x="2602910" y="1466850"/>
            <a:ext cx="9586042" cy="53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B7688DE-F77F-58CA-FB99-BB4E2675F720}"/>
              </a:ext>
            </a:extLst>
          </p:cNvPr>
          <p:cNvSpPr txBox="1"/>
          <p:nvPr/>
        </p:nvSpPr>
        <p:spPr>
          <a:xfrm>
            <a:off x="155251" y="1214735"/>
            <a:ext cx="4531050" cy="193899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Entre 2023 y 2027, Gartner </a:t>
            </a:r>
            <a:r>
              <a:rPr lang="en-GB" sz="2400" b="1" err="1">
                <a:solidFill>
                  <a:schemeClr val="bg1"/>
                </a:solidFill>
              </a:rPr>
              <a:t>prevé</a:t>
            </a:r>
            <a:r>
              <a:rPr lang="en-GB" sz="2400" b="1">
                <a:solidFill>
                  <a:schemeClr val="bg1"/>
                </a:solidFill>
              </a:rPr>
              <a:t> que se </a:t>
            </a:r>
            <a:r>
              <a:rPr lang="en-GB" sz="2400" b="1" err="1">
                <a:solidFill>
                  <a:schemeClr val="bg1"/>
                </a:solidFill>
              </a:rPr>
              <a:t>gastarán</a:t>
            </a:r>
            <a:r>
              <a:rPr lang="en-GB" sz="2400" b="1">
                <a:solidFill>
                  <a:schemeClr val="bg1"/>
                </a:solidFill>
              </a:rPr>
              <a:t> 3 </a:t>
            </a:r>
            <a:r>
              <a:rPr lang="en-GB" sz="2400" b="1" err="1">
                <a:solidFill>
                  <a:schemeClr val="bg1"/>
                </a:solidFill>
              </a:rPr>
              <a:t>billones</a:t>
            </a:r>
            <a:r>
              <a:rPr lang="en-GB" sz="2400" b="1">
                <a:solidFill>
                  <a:schemeClr val="bg1"/>
                </a:solidFill>
              </a:rPr>
              <a:t> de </a:t>
            </a:r>
            <a:r>
              <a:rPr lang="en-GB" sz="2400" b="1" err="1">
                <a:solidFill>
                  <a:schemeClr val="bg1"/>
                </a:solidFill>
              </a:rPr>
              <a:t>dólares</a:t>
            </a:r>
            <a:r>
              <a:rPr lang="en-GB" sz="2400" b="1">
                <a:solidFill>
                  <a:schemeClr val="bg1"/>
                </a:solidFill>
              </a:rPr>
              <a:t> </a:t>
            </a:r>
            <a:r>
              <a:rPr lang="en-GB" sz="2400" b="1" err="1">
                <a:solidFill>
                  <a:schemeClr val="bg1"/>
                </a:solidFill>
              </a:rPr>
              <a:t>en</a:t>
            </a:r>
            <a:r>
              <a:rPr lang="en-GB" sz="2400" b="1">
                <a:solidFill>
                  <a:schemeClr val="bg1"/>
                </a:solidFill>
              </a:rPr>
              <a:t> IA y para 2027 </a:t>
            </a:r>
            <a:r>
              <a:rPr lang="en-GB" sz="2400" b="1" err="1">
                <a:solidFill>
                  <a:schemeClr val="bg1"/>
                </a:solidFill>
              </a:rPr>
              <a:t>GenAI</a:t>
            </a:r>
            <a:r>
              <a:rPr lang="en-GB" sz="2400" b="1">
                <a:solidFill>
                  <a:schemeClr val="bg1"/>
                </a:solidFill>
              </a:rPr>
              <a:t> </a:t>
            </a:r>
            <a:r>
              <a:rPr lang="en-GB" sz="2400" b="1" err="1">
                <a:solidFill>
                  <a:schemeClr val="bg1"/>
                </a:solidFill>
              </a:rPr>
              <a:t>representará</a:t>
            </a:r>
            <a:r>
              <a:rPr lang="en-GB" sz="2400" b="1">
                <a:solidFill>
                  <a:schemeClr val="bg1"/>
                </a:solidFill>
              </a:rPr>
              <a:t> </a:t>
            </a:r>
            <a:r>
              <a:rPr lang="en-GB" sz="2400" b="1" err="1">
                <a:solidFill>
                  <a:schemeClr val="bg1"/>
                </a:solidFill>
              </a:rPr>
              <a:t>el</a:t>
            </a:r>
            <a:r>
              <a:rPr lang="en-GB" sz="2400" b="1">
                <a:solidFill>
                  <a:schemeClr val="bg1"/>
                </a:solidFill>
              </a:rPr>
              <a:t> 36% del </a:t>
            </a:r>
            <a:r>
              <a:rPr lang="en-GB" sz="2400" b="1" err="1">
                <a:solidFill>
                  <a:schemeClr val="bg1"/>
                </a:solidFill>
              </a:rPr>
              <a:t>gasto</a:t>
            </a:r>
            <a:r>
              <a:rPr lang="en-GB" sz="2400" b="1">
                <a:solidFill>
                  <a:schemeClr val="bg1"/>
                </a:solidFill>
              </a:rPr>
              <a:t> </a:t>
            </a:r>
            <a:r>
              <a:rPr lang="en-GB" sz="2400" b="1" err="1">
                <a:solidFill>
                  <a:schemeClr val="bg1"/>
                </a:solidFill>
              </a:rPr>
              <a:t>en</a:t>
            </a:r>
            <a:r>
              <a:rPr lang="en-GB" sz="2400" b="1">
                <a:solidFill>
                  <a:schemeClr val="bg1"/>
                </a:solidFill>
              </a:rPr>
              <a:t> IA. </a:t>
            </a:r>
          </a:p>
        </p:txBody>
      </p:sp>
      <p:pic>
        <p:nvPicPr>
          <p:cNvPr id="2" name="Imagen 30">
            <a:extLst>
              <a:ext uri="{FF2B5EF4-FFF2-40B4-BE49-F238E27FC236}">
                <a16:creationId xmlns:a16="http://schemas.microsoft.com/office/drawing/2014/main" id="{79F39C6A-2655-3492-BECD-CEEBC0690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67" y="419463"/>
            <a:ext cx="1632028" cy="543020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E90CB3-CFD1-9154-DB08-4EF248DD6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88" y="311274"/>
            <a:ext cx="3651924" cy="56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38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1910D1FA165A48BA3B08494BD81128" ma:contentTypeVersion="18" ma:contentTypeDescription="Create a new document." ma:contentTypeScope="" ma:versionID="87d72a01dad51f8ef526a2e05ec0e4c0">
  <xsd:schema xmlns:xsd="http://www.w3.org/2001/XMLSchema" xmlns:xs="http://www.w3.org/2001/XMLSchema" xmlns:p="http://schemas.microsoft.com/office/2006/metadata/properties" xmlns:ns3="1349e424-e6fd-441e-9361-1e5a981a906f" xmlns:ns4="800fa392-00a5-498d-b401-71a8219546dd" targetNamespace="http://schemas.microsoft.com/office/2006/metadata/properties" ma:root="true" ma:fieldsID="9f8fd2ca1599561f34b4536503c8e493" ns3:_="" ns4:_="">
    <xsd:import namespace="1349e424-e6fd-441e-9361-1e5a981a906f"/>
    <xsd:import namespace="800fa392-00a5-498d-b401-71a8219546d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49e424-e6fd-441e-9361-1e5a981a90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fa392-00a5-498d-b401-71a821954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349e424-e6fd-441e-9361-1e5a981a906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63B6D3-C2CD-4ECF-9A30-0A2ADCB617F7}">
  <ds:schemaRefs>
    <ds:schemaRef ds:uri="1349e424-e6fd-441e-9361-1e5a981a906f"/>
    <ds:schemaRef ds:uri="800fa392-00a5-498d-b401-71a8219546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A753C50-FF6B-4320-81F8-EA6D28BEEB9D}">
  <ds:schemaRefs>
    <ds:schemaRef ds:uri="1349e424-e6fd-441e-9361-1e5a981a906f"/>
    <ds:schemaRef ds:uri="800fa392-00a5-498d-b401-71a8219546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9CB0E12-165E-4991-97E1-D4BBC5AA15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2505</Words>
  <Application>Microsoft Office PowerPoint</Application>
  <PresentationFormat>Panorámica</PresentationFormat>
  <Paragraphs>306</Paragraphs>
  <Slides>44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22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44</vt:i4>
      </vt:variant>
    </vt:vector>
  </HeadingPairs>
  <TitlesOfParts>
    <vt:vector size="73" baseType="lpstr">
      <vt:lpstr>Aptos</vt:lpstr>
      <vt:lpstr>Aptos Display</vt:lpstr>
      <vt:lpstr>Arial</vt:lpstr>
      <vt:lpstr>Calibri</vt:lpstr>
      <vt:lpstr>Calibri Light</vt:lpstr>
      <vt:lpstr>Corben</vt:lpstr>
      <vt:lpstr>Dela Gothic One</vt:lpstr>
      <vt:lpstr>DM Sans</vt:lpstr>
      <vt:lpstr>Helvetica Neue Medium</vt:lpstr>
      <vt:lpstr>Montserrat</vt:lpstr>
      <vt:lpstr>Montserrat Bold</vt:lpstr>
      <vt:lpstr>MULISH REGULAR ROMAN</vt:lpstr>
      <vt:lpstr>Nobile</vt:lpstr>
      <vt:lpstr>Nunito</vt:lpstr>
      <vt:lpstr>PT Sans</vt:lpstr>
      <vt:lpstr>Raleway</vt:lpstr>
      <vt:lpstr>Roboto</vt:lpstr>
      <vt:lpstr>Roboto Slab</vt:lpstr>
      <vt:lpstr>Segoe UI Black</vt:lpstr>
      <vt:lpstr>Segoe UI Semilight</vt:lpstr>
      <vt:lpstr>Tomorrow</vt:lpstr>
      <vt:lpstr>-webkit-standard</vt:lpstr>
      <vt:lpstr>Office Theme</vt:lpstr>
      <vt:lpstr>1_Office Theme</vt:lpstr>
      <vt:lpstr>2_Office Theme</vt:lpstr>
      <vt:lpstr>3_Office Theme</vt:lpstr>
      <vt:lpstr>1_Tema de Office</vt:lpstr>
      <vt:lpstr>2_Tema de Office</vt:lpstr>
      <vt:lpstr>4_Office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 MAYOR CONECTIVIDAD, MAYOR RIESGO</vt:lpstr>
      <vt:lpstr>Presentación de PowerPoint</vt:lpstr>
      <vt:lpstr>Presentación de PowerPoint</vt:lpstr>
      <vt:lpstr>Presentación de PowerPoint</vt:lpstr>
      <vt:lpstr>Infraestructura Crítica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Titulos</dc:title>
  <dc:creator>Javier Guerrero Pimentel</dc:creator>
  <cp:lastModifiedBy>Wendys Melo</cp:lastModifiedBy>
  <cp:revision>4</cp:revision>
  <dcterms:created xsi:type="dcterms:W3CDTF">2021-06-29T19:32:48Z</dcterms:created>
  <dcterms:modified xsi:type="dcterms:W3CDTF">2024-11-15T20:23:05Z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c7e4151-0b2b-4c3b-aa17-e2a96fe1830e_Enabled">
    <vt:lpwstr>true</vt:lpwstr>
  </property>
  <property fmtid="{D5CDD505-2E9C-101B-9397-08002B2CF9AE}" pid="3" name="MSIP_Label_0c7e4151-0b2b-4c3b-aa17-e2a96fe1830e_SetDate">
    <vt:lpwstr>2021-06-29T20:10:04Z</vt:lpwstr>
  </property>
  <property fmtid="{D5CDD505-2E9C-101B-9397-08002B2CF9AE}" pid="4" name="MSIP_Label_0c7e4151-0b2b-4c3b-aa17-e2a96fe1830e_Method">
    <vt:lpwstr>Privileged</vt:lpwstr>
  </property>
  <property fmtid="{D5CDD505-2E9C-101B-9397-08002B2CF9AE}" pid="5" name="MSIP_Label_0c7e4151-0b2b-4c3b-aa17-e2a96fe1830e_Name">
    <vt:lpwstr>General</vt:lpwstr>
  </property>
  <property fmtid="{D5CDD505-2E9C-101B-9397-08002B2CF9AE}" pid="6" name="MSIP_Label_0c7e4151-0b2b-4c3b-aa17-e2a96fe1830e_SiteId">
    <vt:lpwstr>2c197370-b3df-4800-a659-623e5f83a3b8</vt:lpwstr>
  </property>
  <property fmtid="{D5CDD505-2E9C-101B-9397-08002B2CF9AE}" pid="7" name="MSIP_Label_0c7e4151-0b2b-4c3b-aa17-e2a96fe1830e_ActionId">
    <vt:lpwstr>7ca6c005-54a0-47af-bdae-4af44d87c732</vt:lpwstr>
  </property>
  <property fmtid="{D5CDD505-2E9C-101B-9397-08002B2CF9AE}" pid="8" name="MSIP_Label_0c7e4151-0b2b-4c3b-aa17-e2a96fe1830e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Interno</vt:lpwstr>
  </property>
  <property fmtid="{D5CDD505-2E9C-101B-9397-08002B2CF9AE}" pid="11" name="ContentTypeId">
    <vt:lpwstr>0x010100A21910D1FA165A48BA3B08494BD81128</vt:lpwstr>
  </property>
</Properties>
</file>